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14630400" cy="8229600"/>
  <p:notesSz cx="14630400" cy="82296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830" y="5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png>
</file>

<file path=ppt/media/image43.png>
</file>

<file path=ppt/media/image44.png>
</file>

<file path=ppt/media/image45.jpg>
</file>

<file path=ppt/media/image46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07070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839191" y="7749538"/>
            <a:ext cx="1722627" cy="411478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7100" y="2461384"/>
            <a:ext cx="13248132" cy="5768213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3875257" y="7655128"/>
            <a:ext cx="655320" cy="474345"/>
          </a:xfrm>
          <a:custGeom>
            <a:avLst/>
            <a:gdLst/>
            <a:ahLst/>
            <a:cxnLst/>
            <a:rect l="l" t="t" r="r" b="b"/>
            <a:pathLst>
              <a:path w="655319" h="474345">
                <a:moveTo>
                  <a:pt x="575818" y="0"/>
                </a:moveTo>
                <a:lnTo>
                  <a:pt x="79121" y="0"/>
                </a:lnTo>
                <a:lnTo>
                  <a:pt x="48327" y="6208"/>
                </a:lnTo>
                <a:lnTo>
                  <a:pt x="23177" y="23140"/>
                </a:lnTo>
                <a:lnTo>
                  <a:pt x="6219" y="48257"/>
                </a:lnTo>
                <a:lnTo>
                  <a:pt x="0" y="79019"/>
                </a:lnTo>
                <a:lnTo>
                  <a:pt x="0" y="395084"/>
                </a:lnTo>
                <a:lnTo>
                  <a:pt x="6219" y="425846"/>
                </a:lnTo>
                <a:lnTo>
                  <a:pt x="23177" y="450965"/>
                </a:lnTo>
                <a:lnTo>
                  <a:pt x="48327" y="467900"/>
                </a:lnTo>
                <a:lnTo>
                  <a:pt x="79121" y="474110"/>
                </a:lnTo>
                <a:lnTo>
                  <a:pt x="575818" y="474110"/>
                </a:lnTo>
                <a:lnTo>
                  <a:pt x="606538" y="467900"/>
                </a:lnTo>
                <a:lnTo>
                  <a:pt x="631650" y="450965"/>
                </a:lnTo>
                <a:lnTo>
                  <a:pt x="648594" y="425846"/>
                </a:lnTo>
                <a:lnTo>
                  <a:pt x="654811" y="395084"/>
                </a:lnTo>
                <a:lnTo>
                  <a:pt x="654811" y="79019"/>
                </a:lnTo>
                <a:lnTo>
                  <a:pt x="648594" y="48257"/>
                </a:lnTo>
                <a:lnTo>
                  <a:pt x="631650" y="23140"/>
                </a:lnTo>
                <a:lnTo>
                  <a:pt x="606538" y="6208"/>
                </a:lnTo>
                <a:lnTo>
                  <a:pt x="57581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875257" y="7655128"/>
            <a:ext cx="655320" cy="474345"/>
          </a:xfrm>
          <a:custGeom>
            <a:avLst/>
            <a:gdLst/>
            <a:ahLst/>
            <a:cxnLst/>
            <a:rect l="l" t="t" r="r" b="b"/>
            <a:pathLst>
              <a:path w="655319" h="474345">
                <a:moveTo>
                  <a:pt x="0" y="79019"/>
                </a:moveTo>
                <a:lnTo>
                  <a:pt x="6219" y="48257"/>
                </a:lnTo>
                <a:lnTo>
                  <a:pt x="23177" y="23140"/>
                </a:lnTo>
                <a:lnTo>
                  <a:pt x="48327" y="6208"/>
                </a:lnTo>
                <a:lnTo>
                  <a:pt x="79121" y="0"/>
                </a:lnTo>
                <a:lnTo>
                  <a:pt x="575818" y="0"/>
                </a:lnTo>
                <a:lnTo>
                  <a:pt x="606538" y="6208"/>
                </a:lnTo>
                <a:lnTo>
                  <a:pt x="631650" y="23140"/>
                </a:lnTo>
                <a:lnTo>
                  <a:pt x="648594" y="48257"/>
                </a:lnTo>
                <a:lnTo>
                  <a:pt x="654811" y="79019"/>
                </a:lnTo>
                <a:lnTo>
                  <a:pt x="654811" y="395084"/>
                </a:lnTo>
                <a:lnTo>
                  <a:pt x="648594" y="425846"/>
                </a:lnTo>
                <a:lnTo>
                  <a:pt x="631650" y="450965"/>
                </a:lnTo>
                <a:lnTo>
                  <a:pt x="606538" y="467900"/>
                </a:lnTo>
                <a:lnTo>
                  <a:pt x="575818" y="474110"/>
                </a:lnTo>
                <a:lnTo>
                  <a:pt x="79121" y="474110"/>
                </a:lnTo>
                <a:lnTo>
                  <a:pt x="48327" y="467900"/>
                </a:lnTo>
                <a:lnTo>
                  <a:pt x="23177" y="450965"/>
                </a:lnTo>
                <a:lnTo>
                  <a:pt x="6219" y="425846"/>
                </a:lnTo>
                <a:lnTo>
                  <a:pt x="0" y="395084"/>
                </a:lnTo>
                <a:lnTo>
                  <a:pt x="0" y="79019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14578" y="403351"/>
            <a:ext cx="6170930" cy="490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96B8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0" i="0">
                <a:solidFill>
                  <a:srgbClr val="96B8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96B8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100" b="0" i="0">
                <a:solidFill>
                  <a:srgbClr val="96B8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96B8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96B8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07070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2839192" y="7749538"/>
            <a:ext cx="1722627" cy="41147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80161" y="307975"/>
            <a:ext cx="13670076" cy="834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96B8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81304" y="2368423"/>
            <a:ext cx="6613525" cy="2112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0" i="0">
                <a:solidFill>
                  <a:srgbClr val="96B8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github.com/DataWithDeepa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jpg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amma.app/?utm_source=made-with-gamm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4630400" cy="5640070"/>
            <a:chOff x="0" y="0"/>
            <a:chExt cx="14630400" cy="564007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4630399" cy="305523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3788" y="3055239"/>
              <a:ext cx="4182237" cy="258470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24018" y="3055239"/>
              <a:ext cx="4182364" cy="258483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54286" y="3055239"/>
              <a:ext cx="4182364" cy="2584831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077264" y="5856477"/>
            <a:ext cx="3615690" cy="10706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" algn="ctr">
              <a:lnSpc>
                <a:spcPct val="100000"/>
              </a:lnSpc>
              <a:spcBef>
                <a:spcPts val="105"/>
              </a:spcBef>
            </a:pP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Presentation</a:t>
            </a:r>
            <a:r>
              <a:rPr sz="1950" spc="-14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20" dirty="0">
                <a:solidFill>
                  <a:srgbClr val="DFD5DE"/>
                </a:solidFill>
                <a:latin typeface="Verdana"/>
                <a:cs typeface="Verdana"/>
              </a:rPr>
              <a:t>Focus</a:t>
            </a:r>
            <a:endParaRPr sz="1950">
              <a:latin typeface="Verdana"/>
              <a:cs typeface="Verdana"/>
            </a:endParaRPr>
          </a:p>
          <a:p>
            <a:pPr marL="12700" marR="5080" algn="ctr">
              <a:lnSpc>
                <a:spcPct val="134800"/>
              </a:lnSpc>
              <a:spcBef>
                <a:spcPts val="865"/>
              </a:spcBef>
            </a:pPr>
            <a:r>
              <a:rPr sz="1550" spc="-80" dirty="0">
                <a:solidFill>
                  <a:srgbClr val="DFD5DE"/>
                </a:solidFill>
                <a:latin typeface="Arial MT"/>
                <a:cs typeface="Arial MT"/>
              </a:rPr>
              <a:t>TELCO</a:t>
            </a:r>
            <a:r>
              <a:rPr sz="15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20" dirty="0">
                <a:solidFill>
                  <a:srgbClr val="DFD5DE"/>
                </a:solidFill>
                <a:latin typeface="Arial MT"/>
                <a:cs typeface="Arial MT"/>
              </a:rPr>
              <a:t>XDR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5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Behavior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&amp;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Experience Analytics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02146" y="5856858"/>
            <a:ext cx="1625600" cy="7518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1950" dirty="0">
                <a:solidFill>
                  <a:srgbClr val="DFD5DE"/>
                </a:solidFill>
                <a:latin typeface="Verdana"/>
                <a:cs typeface="Verdana"/>
              </a:rPr>
              <a:t>Presented</a:t>
            </a:r>
            <a:r>
              <a:rPr sz="1950" spc="-14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25" dirty="0">
                <a:solidFill>
                  <a:srgbClr val="DFD5DE"/>
                </a:solidFill>
                <a:latin typeface="Verdana"/>
                <a:cs typeface="Verdana"/>
              </a:rPr>
              <a:t>by</a:t>
            </a:r>
            <a:endParaRPr sz="1950">
              <a:latin typeface="Verdana"/>
              <a:cs typeface="Verdana"/>
            </a:endParaRPr>
          </a:p>
          <a:p>
            <a:pPr marL="635" algn="ctr">
              <a:lnSpc>
                <a:spcPct val="100000"/>
              </a:lnSpc>
              <a:spcBef>
                <a:spcPts val="1510"/>
              </a:spcBef>
            </a:pP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Deepa</a:t>
            </a:r>
            <a:r>
              <a:rPr sz="15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Pathak</a:t>
            </a:r>
            <a:endParaRPr sz="1550">
              <a:latin typeface="Arial MT"/>
              <a:cs typeface="Arial MT"/>
            </a:endParaRPr>
          </a:p>
        </p:txBody>
      </p:sp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895341" y="6677025"/>
            <a:ext cx="4510913" cy="635076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5672454" y="7367422"/>
            <a:ext cx="3284854" cy="2616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50" u="sng" spc="50" dirty="0">
                <a:solidFill>
                  <a:srgbClr val="96B8FF"/>
                </a:solidFill>
                <a:uFill>
                  <a:solidFill>
                    <a:srgbClr val="96B8FF"/>
                  </a:solidFill>
                </a:uFill>
                <a:latin typeface="Arial MT"/>
                <a:cs typeface="Arial MT"/>
                <a:hlinkClick r:id="rId7"/>
              </a:rPr>
              <a:t>https://github.com/DataWithDeepa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662666" y="5856858"/>
            <a:ext cx="2168525" cy="7518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Company</a:t>
            </a:r>
            <a:endParaRPr sz="19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1510"/>
              </a:spcBef>
            </a:pPr>
            <a:r>
              <a:rPr sz="1550" spc="-60" dirty="0">
                <a:solidFill>
                  <a:srgbClr val="DFD5DE"/>
                </a:solidFill>
                <a:latin typeface="Arial MT"/>
                <a:cs typeface="Arial MT"/>
              </a:rPr>
              <a:t>NeXT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hikes</a:t>
            </a:r>
            <a:r>
              <a:rPr sz="15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IT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Solutions</a:t>
            </a:r>
            <a:endParaRPr sz="1550">
              <a:latin typeface="Arial MT"/>
              <a:cs typeface="Arial MT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2817602" y="7648778"/>
            <a:ext cx="1718945" cy="487045"/>
            <a:chOff x="12817602" y="7648778"/>
            <a:chExt cx="1718945" cy="487045"/>
          </a:xfrm>
        </p:grpSpPr>
        <p:sp>
          <p:nvSpPr>
            <p:cNvPr id="13" name="object 1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384149" y="240538"/>
            <a:ext cx="4841875" cy="3238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dirty="0">
                <a:solidFill>
                  <a:srgbClr val="96B8FF"/>
                </a:solidFill>
                <a:latin typeface="Verdana"/>
                <a:cs typeface="Verdana"/>
              </a:rPr>
              <a:t>Optimizing</a:t>
            </a:r>
            <a:r>
              <a:rPr sz="1950" spc="-16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1950" spc="-50" dirty="0">
                <a:solidFill>
                  <a:srgbClr val="96B8FF"/>
                </a:solidFill>
                <a:latin typeface="Verdana"/>
                <a:cs typeface="Verdana"/>
              </a:rPr>
              <a:t>Clusters:</a:t>
            </a:r>
            <a:r>
              <a:rPr sz="1950" spc="-16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1950" spc="-30" dirty="0">
                <a:solidFill>
                  <a:srgbClr val="96B8FF"/>
                </a:solidFill>
                <a:latin typeface="Verdana"/>
                <a:cs typeface="Verdana"/>
              </a:rPr>
              <a:t>The</a:t>
            </a:r>
            <a:r>
              <a:rPr sz="1950" spc="-12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1950" dirty="0">
                <a:solidFill>
                  <a:srgbClr val="96B8FF"/>
                </a:solidFill>
                <a:latin typeface="Verdana"/>
                <a:cs typeface="Verdana"/>
              </a:rPr>
              <a:t>Elbow</a:t>
            </a:r>
            <a:r>
              <a:rPr sz="1950" spc="-17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96B8FF"/>
                </a:solidFill>
                <a:latin typeface="Verdana"/>
                <a:cs typeface="Verdana"/>
              </a:rPr>
              <a:t>Method</a:t>
            </a:r>
            <a:endParaRPr sz="1950">
              <a:latin typeface="Verdana"/>
              <a:cs typeface="Verdan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84149" y="850137"/>
            <a:ext cx="954468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10" dirty="0">
                <a:solidFill>
                  <a:srgbClr val="FFFFFF"/>
                </a:solidFill>
              </a:rPr>
              <a:t>Based</a:t>
            </a:r>
            <a:r>
              <a:rPr sz="2000" spc="-215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on</a:t>
            </a:r>
            <a:r>
              <a:rPr sz="2000" spc="-195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the</a:t>
            </a:r>
            <a:r>
              <a:rPr sz="2000" spc="-215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Elbow</a:t>
            </a:r>
            <a:r>
              <a:rPr sz="2000" spc="-204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Method,</a:t>
            </a:r>
            <a:r>
              <a:rPr sz="2000" spc="-220" dirty="0">
                <a:solidFill>
                  <a:srgbClr val="FFFFFF"/>
                </a:solidFill>
              </a:rPr>
              <a:t> </a:t>
            </a:r>
            <a:r>
              <a:rPr sz="2000" spc="-85" dirty="0">
                <a:solidFill>
                  <a:srgbClr val="FFFFFF"/>
                </a:solidFill>
              </a:rPr>
              <a:t>3</a:t>
            </a:r>
            <a:r>
              <a:rPr sz="2000" spc="-190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clusters</a:t>
            </a:r>
            <a:r>
              <a:rPr sz="2000" spc="-210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is</a:t>
            </a:r>
            <a:r>
              <a:rPr sz="2000" spc="-190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the</a:t>
            </a:r>
            <a:r>
              <a:rPr sz="2000" spc="-204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optimal</a:t>
            </a:r>
            <a:r>
              <a:rPr sz="2000" spc="-220" dirty="0">
                <a:solidFill>
                  <a:srgbClr val="FFFFFF"/>
                </a:solidFill>
              </a:rPr>
              <a:t> </a:t>
            </a:r>
            <a:r>
              <a:rPr sz="2000" spc="75" dirty="0">
                <a:solidFill>
                  <a:srgbClr val="FFFFFF"/>
                </a:solidFill>
              </a:rPr>
              <a:t>choice</a:t>
            </a:r>
            <a:r>
              <a:rPr sz="2000" spc="-229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for</a:t>
            </a:r>
            <a:r>
              <a:rPr sz="2000" spc="-175" dirty="0">
                <a:solidFill>
                  <a:srgbClr val="FFFFFF"/>
                </a:solidFill>
              </a:rPr>
              <a:t> </a:t>
            </a:r>
            <a:r>
              <a:rPr sz="2000" dirty="0">
                <a:solidFill>
                  <a:srgbClr val="FFFFFF"/>
                </a:solidFill>
              </a:rPr>
              <a:t>this</a:t>
            </a:r>
            <a:r>
              <a:rPr sz="2000" spc="-215" dirty="0">
                <a:solidFill>
                  <a:srgbClr val="FFFFFF"/>
                </a:solidFill>
              </a:rPr>
              <a:t> </a:t>
            </a:r>
            <a:r>
              <a:rPr sz="2000" spc="-10" dirty="0">
                <a:solidFill>
                  <a:srgbClr val="FFFFFF"/>
                </a:solidFill>
              </a:rPr>
              <a:t>dataset.</a:t>
            </a:r>
            <a:endParaRPr sz="2000"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6836" y="2088895"/>
            <a:ext cx="6487414" cy="2746248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1787" y="5111089"/>
            <a:ext cx="6487413" cy="2746248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384149" y="1070101"/>
            <a:ext cx="12226290" cy="1245235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70"/>
              </a:spcBef>
            </a:pPr>
            <a:r>
              <a:rPr sz="2000" spc="-114" dirty="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sz="20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provides</a:t>
            </a:r>
            <a:r>
              <a:rPr sz="20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10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00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Verdana"/>
                <a:cs typeface="Verdana"/>
              </a:rPr>
              <a:t>meaningful</a:t>
            </a:r>
            <a:r>
              <a:rPr sz="2000" spc="-1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segmentation</a:t>
            </a:r>
            <a:r>
              <a:rPr sz="20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without</a:t>
            </a:r>
            <a:r>
              <a:rPr sz="20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overfitting</a:t>
            </a:r>
            <a:r>
              <a:rPr sz="20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sz="2000" spc="-1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increasing</a:t>
            </a:r>
            <a:r>
              <a:rPr sz="200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Verdana"/>
                <a:cs typeface="Verdana"/>
              </a:rPr>
              <a:t>complexity</a:t>
            </a:r>
            <a:r>
              <a:rPr sz="200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Verdana"/>
                <a:cs typeface="Verdana"/>
              </a:rPr>
              <a:t>unnecessarily.</a:t>
            </a:r>
            <a:endParaRPr sz="2000">
              <a:latin typeface="Verdana"/>
              <a:cs typeface="Verdana"/>
            </a:endParaRPr>
          </a:p>
          <a:p>
            <a:pPr marL="19685">
              <a:lnSpc>
                <a:spcPct val="100000"/>
              </a:lnSpc>
              <a:spcBef>
                <a:spcPts val="605"/>
              </a:spcBef>
            </a:pPr>
            <a:r>
              <a:rPr sz="1800" b="1" spc="-10" dirty="0">
                <a:solidFill>
                  <a:srgbClr val="DFD5DE"/>
                </a:solidFill>
                <a:latin typeface="Arial"/>
                <a:cs typeface="Arial"/>
              </a:rPr>
              <a:t>The</a:t>
            </a:r>
            <a:r>
              <a:rPr sz="1800" b="1" spc="-9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spc="-25" dirty="0">
                <a:solidFill>
                  <a:srgbClr val="DFD5DE"/>
                </a:solidFill>
                <a:latin typeface="Arial"/>
                <a:cs typeface="Arial"/>
              </a:rPr>
              <a:t>Elbow</a:t>
            </a:r>
            <a:r>
              <a:rPr sz="1800" b="1" spc="-9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DFD5DE"/>
                </a:solidFill>
                <a:latin typeface="Arial"/>
                <a:cs typeface="Arial"/>
              </a:rPr>
              <a:t>Method</a:t>
            </a:r>
            <a:r>
              <a:rPr sz="1800" b="1" spc="-10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spc="-80" dirty="0">
                <a:solidFill>
                  <a:srgbClr val="DFD5DE"/>
                </a:solidFill>
                <a:latin typeface="Arial"/>
                <a:cs typeface="Arial"/>
              </a:rPr>
              <a:t>is</a:t>
            </a:r>
            <a:r>
              <a:rPr sz="1800" b="1" spc="-6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DFD5DE"/>
                </a:solidFill>
                <a:latin typeface="Arial"/>
                <a:cs typeface="Arial"/>
              </a:rPr>
              <a:t>a</a:t>
            </a:r>
            <a:r>
              <a:rPr sz="1800" b="1" spc="-7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spc="-30" dirty="0">
                <a:solidFill>
                  <a:srgbClr val="DFD5DE"/>
                </a:solidFill>
                <a:latin typeface="Arial"/>
                <a:cs typeface="Arial"/>
              </a:rPr>
              <a:t>heuristic</a:t>
            </a:r>
            <a:r>
              <a:rPr sz="1800" b="1" spc="-9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spc="-45" dirty="0">
                <a:solidFill>
                  <a:srgbClr val="DFD5DE"/>
                </a:solidFill>
                <a:latin typeface="Arial"/>
                <a:cs typeface="Arial"/>
              </a:rPr>
              <a:t>used</a:t>
            </a:r>
            <a:r>
              <a:rPr sz="1800" b="1" spc="-9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DFD5DE"/>
                </a:solidFill>
                <a:latin typeface="Arial"/>
                <a:cs typeface="Arial"/>
              </a:rPr>
              <a:t>in</a:t>
            </a:r>
            <a:r>
              <a:rPr sz="1800" b="1" spc="-8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DFD5DE"/>
                </a:solidFill>
                <a:latin typeface="Arial"/>
                <a:cs typeface="Arial"/>
              </a:rPr>
              <a:t>determining</a:t>
            </a:r>
            <a:r>
              <a:rPr sz="1800" b="1" spc="-11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DFD5DE"/>
                </a:solidFill>
                <a:latin typeface="Arial"/>
                <a:cs typeface="Arial"/>
              </a:rPr>
              <a:t>the</a:t>
            </a:r>
            <a:r>
              <a:rPr sz="1800" b="1" spc="-9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DFD5DE"/>
                </a:solidFill>
                <a:latin typeface="Arial"/>
                <a:cs typeface="Arial"/>
              </a:rPr>
              <a:t>number</a:t>
            </a:r>
            <a:r>
              <a:rPr sz="1800" b="1" spc="-114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DFD5DE"/>
                </a:solidFill>
                <a:latin typeface="Arial"/>
                <a:cs typeface="Arial"/>
              </a:rPr>
              <a:t>of</a:t>
            </a:r>
            <a:r>
              <a:rPr sz="1800" b="1" spc="-9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spc="-45" dirty="0">
                <a:solidFill>
                  <a:srgbClr val="DFD5DE"/>
                </a:solidFill>
                <a:latin typeface="Arial"/>
                <a:cs typeface="Arial"/>
              </a:rPr>
              <a:t>clusters</a:t>
            </a:r>
            <a:r>
              <a:rPr sz="1800" b="1" spc="-10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DFD5DE"/>
                </a:solidFill>
                <a:latin typeface="Arial"/>
                <a:cs typeface="Arial"/>
              </a:rPr>
              <a:t>in</a:t>
            </a:r>
            <a:r>
              <a:rPr sz="1800" b="1" spc="-8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DFD5DE"/>
                </a:solidFill>
                <a:latin typeface="Arial"/>
                <a:cs typeface="Arial"/>
              </a:rPr>
              <a:t>a</a:t>
            </a:r>
            <a:r>
              <a:rPr sz="1800" b="1" spc="-6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DFD5DE"/>
                </a:solidFill>
                <a:latin typeface="Arial"/>
                <a:cs typeface="Arial"/>
              </a:rPr>
              <a:t>data</a:t>
            </a:r>
            <a:r>
              <a:rPr sz="1800" b="1" spc="-10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1800" b="1" spc="-20" dirty="0">
                <a:solidFill>
                  <a:srgbClr val="DFD5DE"/>
                </a:solidFill>
                <a:latin typeface="Arial"/>
                <a:cs typeface="Arial"/>
              </a:rPr>
              <a:t>set.</a:t>
            </a:r>
            <a:endParaRPr sz="1800">
              <a:latin typeface="Arial"/>
              <a:cs typeface="Arial"/>
            </a:endParaRPr>
          </a:p>
          <a:p>
            <a:pPr marR="980440" algn="r">
              <a:lnSpc>
                <a:spcPct val="100000"/>
              </a:lnSpc>
              <a:spcBef>
                <a:spcPts val="1425"/>
              </a:spcBef>
            </a:pPr>
            <a:r>
              <a:rPr sz="1950" spc="-50" dirty="0">
                <a:solidFill>
                  <a:srgbClr val="DFD5DE"/>
                </a:solidFill>
                <a:latin typeface="Verdana"/>
                <a:cs typeface="Verdana"/>
              </a:rPr>
              <a:t>3</a:t>
            </a:r>
            <a:endParaRPr sz="1950">
              <a:latin typeface="Verdana"/>
              <a:cs typeface="Verdan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802111" y="1441577"/>
            <a:ext cx="1488567" cy="1488567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10344657" y="2833242"/>
            <a:ext cx="24015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10" dirty="0">
                <a:solidFill>
                  <a:srgbClr val="DFD5DE"/>
                </a:solidFill>
                <a:latin typeface="Arial MT"/>
                <a:cs typeface="Arial MT"/>
              </a:rPr>
              <a:t>Optimal</a:t>
            </a:r>
            <a:r>
              <a:rPr sz="2400" spc="-114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DFD5DE"/>
                </a:solidFill>
                <a:latin typeface="Arial MT"/>
                <a:cs typeface="Arial MT"/>
              </a:rPr>
              <a:t>Clusters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866378" y="3010679"/>
            <a:ext cx="5382895" cy="829944"/>
          </a:xfrm>
          <a:prstGeom prst="rect">
            <a:avLst/>
          </a:prstGeom>
        </p:spPr>
        <p:txBody>
          <a:bodyPr vert="horz" wrap="square" lIns="0" tIns="129539" rIns="0" bIns="0" rtlCol="0">
            <a:spAutoFit/>
          </a:bodyPr>
          <a:lstStyle/>
          <a:p>
            <a:pPr marR="15240" algn="ctr">
              <a:lnSpc>
                <a:spcPct val="100000"/>
              </a:lnSpc>
              <a:spcBef>
                <a:spcPts val="1019"/>
              </a:spcBef>
            </a:pPr>
            <a:r>
              <a:rPr sz="2000" dirty="0">
                <a:solidFill>
                  <a:srgbClr val="DFD5DE"/>
                </a:solidFill>
                <a:latin typeface="Arial MT"/>
                <a:cs typeface="Arial MT"/>
              </a:rPr>
              <a:t>Cluster</a:t>
            </a:r>
            <a:r>
              <a:rPr sz="200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DFD5DE"/>
                </a:solidFill>
                <a:latin typeface="Arial MT"/>
                <a:cs typeface="Arial MT"/>
              </a:rPr>
              <a:t>3</a:t>
            </a:r>
            <a:r>
              <a:rPr sz="200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2000" spc="65" dirty="0">
                <a:solidFill>
                  <a:srgbClr val="DFD5DE"/>
                </a:solidFill>
                <a:latin typeface="Arial MT"/>
                <a:cs typeface="Arial MT"/>
              </a:rPr>
              <a:t>ideal</a:t>
            </a:r>
            <a:r>
              <a:rPr sz="200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2000" spc="45" dirty="0">
                <a:solidFill>
                  <a:srgbClr val="DFD5DE"/>
                </a:solidFill>
                <a:latin typeface="Arial MT"/>
                <a:cs typeface="Arial MT"/>
              </a:rPr>
              <a:t>segment.</a:t>
            </a:r>
            <a:endParaRPr sz="2000">
              <a:latin typeface="Arial MT"/>
              <a:cs typeface="Arial MT"/>
            </a:endParaRPr>
          </a:p>
          <a:p>
            <a:pPr marL="12065" marR="5080" algn="ctr">
              <a:lnSpc>
                <a:spcPct val="121100"/>
              </a:lnSpc>
              <a:spcBef>
                <a:spcPts val="235"/>
              </a:spcBef>
            </a:pP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Based</a:t>
            </a:r>
            <a:r>
              <a:rPr sz="750" spc="114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on</a:t>
            </a:r>
            <a:r>
              <a:rPr sz="750" spc="1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750" spc="114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Elbow</a:t>
            </a:r>
            <a:r>
              <a:rPr sz="75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method,</a:t>
            </a:r>
            <a:r>
              <a:rPr sz="750" spc="9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three</a:t>
            </a:r>
            <a:r>
              <a:rPr sz="750" spc="114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distinct</a:t>
            </a:r>
            <a:r>
              <a:rPr sz="750" spc="2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engagement</a:t>
            </a:r>
            <a:r>
              <a:rPr sz="750" spc="1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100" dirty="0">
                <a:solidFill>
                  <a:srgbClr val="DFD5DE"/>
                </a:solidFill>
                <a:latin typeface="Arial MT"/>
                <a:cs typeface="Arial MT"/>
              </a:rPr>
              <a:t>clusters</a:t>
            </a:r>
            <a:r>
              <a:rPr sz="110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were</a:t>
            </a:r>
            <a:r>
              <a:rPr sz="750" spc="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identified</a:t>
            </a:r>
            <a:r>
              <a:rPr sz="750" spc="19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-20" dirty="0">
                <a:solidFill>
                  <a:srgbClr val="DFD5DE"/>
                </a:solidFill>
                <a:latin typeface="Arial MT"/>
                <a:cs typeface="Arial MT"/>
              </a:rPr>
              <a:t>as</a:t>
            </a:r>
            <a:r>
              <a:rPr sz="750" spc="1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optimal.</a:t>
            </a:r>
            <a:r>
              <a:rPr sz="750" spc="1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750" spc="1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segmentation</a:t>
            </a:r>
            <a:r>
              <a:rPr sz="750" spc="1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-10" dirty="0">
                <a:solidFill>
                  <a:srgbClr val="DFD5DE"/>
                </a:solidFill>
                <a:latin typeface="Arial MT"/>
                <a:cs typeface="Arial MT"/>
              </a:rPr>
              <a:t>allows </a:t>
            </a:r>
            <a:r>
              <a:rPr sz="750" spc="20" dirty="0">
                <a:solidFill>
                  <a:srgbClr val="DFD5DE"/>
                </a:solidFill>
                <a:latin typeface="Arial MT"/>
                <a:cs typeface="Arial MT"/>
              </a:rPr>
              <a:t>for</a:t>
            </a:r>
            <a:r>
              <a:rPr sz="7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10" dirty="0">
                <a:solidFill>
                  <a:srgbClr val="DFD5DE"/>
                </a:solidFill>
                <a:latin typeface="Arial MT"/>
                <a:cs typeface="Arial MT"/>
              </a:rPr>
              <a:t>precise</a:t>
            </a:r>
            <a:r>
              <a:rPr sz="7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10" dirty="0">
                <a:solidFill>
                  <a:srgbClr val="DFD5DE"/>
                </a:solidFill>
                <a:latin typeface="Arial MT"/>
                <a:cs typeface="Arial MT"/>
              </a:rPr>
              <a:t>analysis </a:t>
            </a:r>
            <a:r>
              <a:rPr sz="750" spc="2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7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1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7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20" dirty="0">
                <a:solidFill>
                  <a:srgbClr val="DFD5DE"/>
                </a:solidFill>
                <a:latin typeface="Arial MT"/>
                <a:cs typeface="Arial MT"/>
              </a:rPr>
              <a:t>behaviors</a:t>
            </a:r>
            <a:r>
              <a:rPr sz="7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2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7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20" dirty="0">
                <a:solidFill>
                  <a:srgbClr val="DFD5DE"/>
                </a:solidFill>
                <a:latin typeface="Arial MT"/>
                <a:cs typeface="Arial MT"/>
              </a:rPr>
              <a:t>tailored</a:t>
            </a:r>
            <a:r>
              <a:rPr sz="750" spc="-10" dirty="0">
                <a:solidFill>
                  <a:srgbClr val="DFD5DE"/>
                </a:solidFill>
                <a:latin typeface="Arial MT"/>
                <a:cs typeface="Arial MT"/>
              </a:rPr>
              <a:t> strategies.</a:t>
            </a:r>
            <a:endParaRPr sz="75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198989" y="4658614"/>
            <a:ext cx="1955164" cy="3238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dirty="0">
                <a:solidFill>
                  <a:srgbClr val="DFD5DE"/>
                </a:solidFill>
                <a:latin typeface="Verdana"/>
                <a:cs typeface="Verdana"/>
              </a:rPr>
              <a:t>Highly</a:t>
            </a:r>
            <a:r>
              <a:rPr sz="1950" spc="-229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Engaged</a:t>
            </a:r>
            <a:endParaRPr sz="1950">
              <a:latin typeface="Verdana"/>
              <a:cs typeface="Verdana"/>
            </a:endParaRPr>
          </a:p>
        </p:txBody>
      </p:sp>
      <p:pic>
        <p:nvPicPr>
          <p:cNvPr id="14" name="object 1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057765" y="4095750"/>
            <a:ext cx="2487295" cy="1488567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8931909" y="5702934"/>
            <a:ext cx="5227955" cy="5949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950" dirty="0">
                <a:solidFill>
                  <a:srgbClr val="DFD5DE"/>
                </a:solidFill>
                <a:latin typeface="Verdana"/>
                <a:cs typeface="Verdana"/>
              </a:rPr>
              <a:t>Segment</a:t>
            </a:r>
            <a:r>
              <a:rPr sz="950" spc="-8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950" spc="-225" dirty="0">
                <a:solidFill>
                  <a:srgbClr val="DFD5DE"/>
                </a:solidFill>
                <a:latin typeface="Verdana"/>
                <a:cs typeface="Verdana"/>
              </a:rPr>
              <a:t>1</a:t>
            </a:r>
            <a:r>
              <a:rPr sz="950" spc="-8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950" dirty="0">
                <a:solidFill>
                  <a:srgbClr val="DFD5DE"/>
                </a:solidFill>
                <a:latin typeface="Verdana"/>
                <a:cs typeface="Verdana"/>
              </a:rPr>
              <a:t>Cluster</a:t>
            </a:r>
            <a:r>
              <a:rPr sz="950" spc="-10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950" spc="-10" dirty="0">
                <a:solidFill>
                  <a:srgbClr val="DFD5DE"/>
                </a:solidFill>
                <a:latin typeface="Verdana"/>
                <a:cs typeface="Verdana"/>
              </a:rPr>
              <a:t>with</a:t>
            </a:r>
            <a:r>
              <a:rPr sz="950" spc="-7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950" spc="-40" dirty="0">
                <a:solidFill>
                  <a:srgbClr val="DFD5DE"/>
                </a:solidFill>
                <a:latin typeface="Verdana"/>
                <a:cs typeface="Verdana"/>
              </a:rPr>
              <a:t>maximum</a:t>
            </a:r>
            <a:r>
              <a:rPr sz="950" spc="-8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950" spc="-10" dirty="0">
                <a:solidFill>
                  <a:srgbClr val="DFD5DE"/>
                </a:solidFill>
                <a:latin typeface="Verdana"/>
                <a:cs typeface="Verdana"/>
              </a:rPr>
              <a:t>density</a:t>
            </a:r>
            <a:r>
              <a:rPr sz="950" spc="-8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950" dirty="0">
                <a:solidFill>
                  <a:srgbClr val="DFD5DE"/>
                </a:solidFill>
                <a:latin typeface="Verdana"/>
                <a:cs typeface="Verdana"/>
              </a:rPr>
              <a:t>or</a:t>
            </a:r>
            <a:r>
              <a:rPr sz="950" spc="-8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950" spc="-10" dirty="0">
                <a:solidFill>
                  <a:srgbClr val="DFD5DE"/>
                </a:solidFill>
                <a:latin typeface="Verdana"/>
                <a:cs typeface="Verdana"/>
              </a:rPr>
              <a:t>size.</a:t>
            </a:r>
            <a:endParaRPr sz="950">
              <a:latin typeface="Verdana"/>
              <a:cs typeface="Verdana"/>
            </a:endParaRPr>
          </a:p>
          <a:p>
            <a:pPr marL="12700" marR="5080" algn="ctr">
              <a:lnSpc>
                <a:spcPct val="145300"/>
              </a:lnSpc>
              <a:spcBef>
                <a:spcPts val="730"/>
              </a:spcBef>
            </a:pPr>
            <a:r>
              <a:rPr sz="750" spc="-10" dirty="0">
                <a:solidFill>
                  <a:srgbClr val="DFD5DE"/>
                </a:solidFill>
                <a:latin typeface="Arial MT"/>
                <a:cs typeface="Arial MT"/>
              </a:rPr>
              <a:t>Users</a:t>
            </a:r>
            <a:r>
              <a:rPr sz="750" spc="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55" dirty="0">
                <a:solidFill>
                  <a:srgbClr val="DFD5DE"/>
                </a:solidFill>
                <a:latin typeface="Arial MT"/>
                <a:cs typeface="Arial MT"/>
              </a:rPr>
              <a:t>with</a:t>
            </a:r>
            <a:r>
              <a:rPr sz="750" spc="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high</a:t>
            </a:r>
            <a:r>
              <a:rPr sz="75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data</a:t>
            </a:r>
            <a:r>
              <a:rPr sz="75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consumption</a:t>
            </a:r>
            <a:r>
              <a:rPr sz="75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750" spc="10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frequent,</a:t>
            </a:r>
            <a:r>
              <a:rPr sz="750" spc="8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long</a:t>
            </a:r>
            <a:r>
              <a:rPr sz="750" spc="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sessions.</a:t>
            </a:r>
            <a:r>
              <a:rPr sz="750" spc="1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These</a:t>
            </a:r>
            <a:r>
              <a:rPr sz="7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are</a:t>
            </a:r>
            <a:r>
              <a:rPr sz="750" spc="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power</a:t>
            </a:r>
            <a:r>
              <a:rPr sz="7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users</a:t>
            </a:r>
            <a:r>
              <a:rPr sz="75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crucial</a:t>
            </a:r>
            <a:r>
              <a:rPr sz="750" spc="10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for</a:t>
            </a:r>
            <a:r>
              <a:rPr sz="750" spc="9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service</a:t>
            </a:r>
            <a:r>
              <a:rPr sz="750" spc="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DFD5DE"/>
                </a:solidFill>
                <a:latin typeface="Arial MT"/>
                <a:cs typeface="Arial MT"/>
              </a:rPr>
              <a:t>adoption</a:t>
            </a:r>
            <a:r>
              <a:rPr sz="750" spc="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750" spc="-25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750" spc="-10" dirty="0">
                <a:solidFill>
                  <a:srgbClr val="DFD5DE"/>
                </a:solidFill>
                <a:latin typeface="Arial MT"/>
                <a:cs typeface="Arial MT"/>
              </a:rPr>
              <a:t> revenue.</a:t>
            </a:r>
            <a:endParaRPr sz="750">
              <a:latin typeface="Arial MT"/>
              <a:cs typeface="Arial MT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275823" y="7115962"/>
            <a:ext cx="2543810" cy="3238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spc="-20" dirty="0">
                <a:solidFill>
                  <a:srgbClr val="DFD5DE"/>
                </a:solidFill>
                <a:latin typeface="Verdana"/>
                <a:cs typeface="Verdana"/>
              </a:rPr>
              <a:t>Moderately</a:t>
            </a:r>
            <a:r>
              <a:rPr sz="1950" spc="-17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Engaged</a:t>
            </a:r>
            <a:endParaRPr sz="1950">
              <a:latin typeface="Verdana"/>
              <a:cs typeface="Verdana"/>
            </a:endParaRPr>
          </a:p>
        </p:txBody>
      </p:sp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802111" y="6564820"/>
            <a:ext cx="1488567" cy="148856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402742" y="395680"/>
            <a:ext cx="8839200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40" dirty="0">
                <a:solidFill>
                  <a:srgbClr val="96B8FF"/>
                </a:solidFill>
                <a:latin typeface="Verdana"/>
                <a:cs typeface="Verdana"/>
              </a:rPr>
              <a:t>LINEAR</a:t>
            </a:r>
            <a:r>
              <a:rPr sz="2000" spc="-14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REČRESSION</a:t>
            </a:r>
            <a:r>
              <a:rPr sz="2000" spc="-14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295" dirty="0">
                <a:solidFill>
                  <a:srgbClr val="96B8FF"/>
                </a:solidFill>
                <a:latin typeface="Verdana"/>
                <a:cs typeface="Verdana"/>
              </a:rPr>
              <a:t>–</a:t>
            </a:r>
            <a:r>
              <a:rPr sz="2000" spc="-11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Predict</a:t>
            </a:r>
            <a:r>
              <a:rPr sz="2000" spc="-14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Satisfaction</a:t>
            </a:r>
            <a:r>
              <a:rPr sz="2000" spc="-12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96B8FF"/>
                </a:solidFill>
                <a:latin typeface="Verdana"/>
                <a:cs typeface="Verdana"/>
              </a:rPr>
              <a:t>Score</a:t>
            </a:r>
            <a:r>
              <a:rPr sz="2000" spc="-12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96B8FF"/>
                </a:solidFill>
                <a:latin typeface="Verdana"/>
                <a:cs typeface="Verdana"/>
              </a:rPr>
              <a:t>from</a:t>
            </a:r>
            <a:r>
              <a:rPr sz="2000" spc="-12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96B8FF"/>
                </a:solidFill>
                <a:latin typeface="Verdana"/>
                <a:cs typeface="Verdana"/>
              </a:rPr>
              <a:t>Engagement</a:t>
            </a:r>
            <a:r>
              <a:rPr sz="2000" spc="-15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50" dirty="0">
                <a:solidFill>
                  <a:srgbClr val="96B8FF"/>
                </a:solidFill>
                <a:latin typeface="Verdana"/>
                <a:cs typeface="Verdana"/>
              </a:rPr>
              <a:t>€</a:t>
            </a:r>
            <a:endParaRPr sz="2000">
              <a:latin typeface="Verdana"/>
              <a:cs typeface="Verdana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37904" y="339852"/>
            <a:ext cx="654557" cy="534162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690861" y="395680"/>
            <a:ext cx="3888104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Top</a:t>
            </a:r>
            <a:r>
              <a:rPr sz="2000" spc="-8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65" dirty="0">
                <a:solidFill>
                  <a:srgbClr val="96B8FF"/>
                </a:solidFill>
                <a:latin typeface="Verdana"/>
                <a:cs typeface="Verdana"/>
              </a:rPr>
              <a:t>10</a:t>
            </a:r>
            <a:r>
              <a:rPr sz="2000" spc="-9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High</a:t>
            </a:r>
            <a:r>
              <a:rPr sz="2000" spc="-10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Satisfaction</a:t>
            </a:r>
            <a:r>
              <a:rPr sz="2000" spc="-114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96B8FF"/>
                </a:solidFill>
                <a:latin typeface="Verdana"/>
                <a:cs typeface="Verdana"/>
              </a:rPr>
              <a:t>Users</a:t>
            </a:r>
            <a:endParaRPr sz="2000">
              <a:latin typeface="Verdana"/>
              <a:cs typeface="Verdana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5404" y="1019555"/>
            <a:ext cx="4893691" cy="2874518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49439" y="1019555"/>
            <a:ext cx="4633849" cy="2874518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15404" y="4504016"/>
            <a:ext cx="3396107" cy="2874518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449439" y="4503978"/>
            <a:ext cx="5459603" cy="29343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668527" y="439038"/>
            <a:ext cx="13057505" cy="12839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4200"/>
              </a:lnSpc>
            </a:pPr>
            <a:r>
              <a:rPr sz="2000" spc="-25" dirty="0">
                <a:solidFill>
                  <a:srgbClr val="96B8FF"/>
                </a:solidFill>
                <a:latin typeface="Verdana"/>
                <a:cs typeface="Verdana"/>
              </a:rPr>
              <a:t>This</a:t>
            </a:r>
            <a:r>
              <a:rPr sz="2000" spc="-19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60" dirty="0">
                <a:solidFill>
                  <a:srgbClr val="96B8FF"/>
                </a:solidFill>
                <a:latin typeface="Verdana"/>
                <a:cs typeface="Verdana"/>
              </a:rPr>
              <a:t>analysis</a:t>
            </a:r>
            <a:r>
              <a:rPr sz="2000" spc="-18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96B8FF"/>
                </a:solidFill>
                <a:latin typeface="Verdana"/>
                <a:cs typeface="Verdana"/>
              </a:rPr>
              <a:t>successfully</a:t>
            </a:r>
            <a:r>
              <a:rPr sz="2000" spc="-19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performed</a:t>
            </a:r>
            <a:r>
              <a:rPr sz="2000" spc="-19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96B8FF"/>
                </a:solidFill>
                <a:latin typeface="Verdana"/>
                <a:cs typeface="Verdana"/>
              </a:rPr>
              <a:t>user</a:t>
            </a:r>
            <a:r>
              <a:rPr sz="2000" spc="-18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segmentation</a:t>
            </a:r>
            <a:r>
              <a:rPr sz="2000" spc="-18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on</a:t>
            </a:r>
            <a:r>
              <a:rPr sz="2000" spc="-16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telecom</a:t>
            </a:r>
            <a:r>
              <a:rPr sz="2000" spc="-17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96B8FF"/>
                </a:solidFill>
                <a:latin typeface="Verdana"/>
                <a:cs typeface="Verdana"/>
              </a:rPr>
              <a:t>data</a:t>
            </a:r>
            <a:r>
              <a:rPr sz="2000" spc="-18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using</a:t>
            </a:r>
            <a:r>
              <a:rPr sz="2000" spc="-19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clustering</a:t>
            </a:r>
            <a:r>
              <a:rPr sz="2000" spc="-19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96B8FF"/>
                </a:solidFill>
                <a:latin typeface="Verdana"/>
                <a:cs typeface="Verdana"/>
              </a:rPr>
              <a:t>and</a:t>
            </a:r>
            <a:r>
              <a:rPr sz="2000" spc="-16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96B8FF"/>
                </a:solidFill>
                <a:latin typeface="Verdana"/>
                <a:cs typeface="Verdana"/>
              </a:rPr>
              <a:t>regression techniques.</a:t>
            </a:r>
            <a:r>
              <a:rPr sz="2000" spc="-21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Users</a:t>
            </a:r>
            <a:r>
              <a:rPr sz="2000" spc="-20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30" dirty="0">
                <a:solidFill>
                  <a:srgbClr val="96B8FF"/>
                </a:solidFill>
                <a:latin typeface="Verdana"/>
                <a:cs typeface="Verdana"/>
              </a:rPr>
              <a:t>were</a:t>
            </a:r>
            <a:r>
              <a:rPr sz="2000" spc="-21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96B8FF"/>
                </a:solidFill>
                <a:latin typeface="Verdana"/>
                <a:cs typeface="Verdana"/>
              </a:rPr>
              <a:t>scored</a:t>
            </a:r>
            <a:r>
              <a:rPr sz="2000" spc="-204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based</a:t>
            </a:r>
            <a:r>
              <a:rPr sz="2000" spc="-21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on</a:t>
            </a:r>
            <a:r>
              <a:rPr sz="2000" spc="-18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engagement</a:t>
            </a:r>
            <a:r>
              <a:rPr sz="2000" spc="-21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and</a:t>
            </a:r>
            <a:r>
              <a:rPr sz="2000" spc="-21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96B8FF"/>
                </a:solidFill>
                <a:latin typeface="Verdana"/>
                <a:cs typeface="Verdana"/>
              </a:rPr>
              <a:t>experience,</a:t>
            </a:r>
            <a:r>
              <a:rPr sz="2000" spc="-21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leading</a:t>
            </a:r>
            <a:r>
              <a:rPr sz="2000" spc="-22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65" dirty="0">
                <a:solidFill>
                  <a:srgbClr val="96B8FF"/>
                </a:solidFill>
                <a:latin typeface="Verdana"/>
                <a:cs typeface="Verdana"/>
              </a:rPr>
              <a:t>to</a:t>
            </a:r>
            <a:r>
              <a:rPr sz="2000" spc="-18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05" dirty="0">
                <a:solidFill>
                  <a:srgbClr val="96B8FF"/>
                </a:solidFill>
                <a:latin typeface="Verdana"/>
                <a:cs typeface="Verdana"/>
              </a:rPr>
              <a:t>a</a:t>
            </a:r>
            <a:r>
              <a:rPr sz="2000" spc="-18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25" dirty="0">
                <a:solidFill>
                  <a:srgbClr val="96B8FF"/>
                </a:solidFill>
                <a:latin typeface="Verdana"/>
                <a:cs typeface="Verdana"/>
              </a:rPr>
              <a:t>final</a:t>
            </a:r>
            <a:r>
              <a:rPr sz="2000" spc="-21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96B8FF"/>
                </a:solidFill>
                <a:latin typeface="Verdana"/>
                <a:cs typeface="Verdana"/>
              </a:rPr>
              <a:t>Satisfaction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Score.</a:t>
            </a:r>
            <a:r>
              <a:rPr sz="2000" spc="-19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96B8FF"/>
                </a:solidFill>
                <a:latin typeface="Verdana"/>
                <a:cs typeface="Verdana"/>
              </a:rPr>
              <a:t>The</a:t>
            </a:r>
            <a:r>
              <a:rPr sz="2000" spc="-16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processed</a:t>
            </a:r>
            <a:r>
              <a:rPr sz="2000" spc="-18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dataset</a:t>
            </a:r>
            <a:r>
              <a:rPr sz="2000" spc="-18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65" dirty="0">
                <a:solidFill>
                  <a:srgbClr val="96B8FF"/>
                </a:solidFill>
                <a:latin typeface="Verdana"/>
                <a:cs typeface="Verdana"/>
              </a:rPr>
              <a:t>was</a:t>
            </a:r>
            <a:r>
              <a:rPr sz="2000" spc="-17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exported</a:t>
            </a:r>
            <a:r>
              <a:rPr sz="2000" spc="-19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65" dirty="0">
                <a:solidFill>
                  <a:srgbClr val="96B8FF"/>
                </a:solidFill>
                <a:latin typeface="Verdana"/>
                <a:cs typeface="Verdana"/>
              </a:rPr>
              <a:t>to</a:t>
            </a:r>
            <a:r>
              <a:rPr sz="2000" spc="-17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55" dirty="0">
                <a:solidFill>
                  <a:srgbClr val="96B8FF"/>
                </a:solidFill>
                <a:latin typeface="Verdana"/>
                <a:cs typeface="Verdana"/>
              </a:rPr>
              <a:t>SQL</a:t>
            </a:r>
            <a:r>
              <a:rPr sz="2000" spc="-17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40" dirty="0">
                <a:solidFill>
                  <a:srgbClr val="96B8FF"/>
                </a:solidFill>
                <a:latin typeface="Verdana"/>
                <a:cs typeface="Verdana"/>
              </a:rPr>
              <a:t>Server</a:t>
            </a:r>
            <a:r>
              <a:rPr sz="2000" spc="-18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for</a:t>
            </a:r>
            <a:r>
              <a:rPr sz="2000" spc="-15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25" dirty="0">
                <a:solidFill>
                  <a:srgbClr val="96B8FF"/>
                </a:solidFill>
                <a:latin typeface="Verdana"/>
                <a:cs typeface="Verdana"/>
              </a:rPr>
              <a:t>further</a:t>
            </a:r>
            <a:r>
              <a:rPr sz="2000" spc="-17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60" dirty="0">
                <a:solidFill>
                  <a:srgbClr val="96B8FF"/>
                </a:solidFill>
                <a:latin typeface="Verdana"/>
                <a:cs typeface="Verdana"/>
              </a:rPr>
              <a:t>analysis</a:t>
            </a:r>
            <a:r>
              <a:rPr sz="2000" spc="-18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or</a:t>
            </a:r>
            <a:r>
              <a:rPr sz="2000" spc="-15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96B8FF"/>
                </a:solidFill>
                <a:latin typeface="Verdana"/>
                <a:cs typeface="Verdana"/>
              </a:rPr>
              <a:t>integration</a:t>
            </a:r>
            <a:r>
              <a:rPr sz="2000" spc="-17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96B8FF"/>
                </a:solidFill>
                <a:latin typeface="Verdana"/>
                <a:cs typeface="Verdana"/>
              </a:rPr>
              <a:t>with </a:t>
            </a:r>
            <a:r>
              <a:rPr sz="2000" spc="-10" dirty="0">
                <a:solidFill>
                  <a:srgbClr val="96B8FF"/>
                </a:solidFill>
                <a:latin typeface="Verdana"/>
                <a:cs typeface="Verdana"/>
              </a:rPr>
              <a:t>dashboards.</a:t>
            </a:r>
            <a:endParaRPr sz="2000">
              <a:latin typeface="Verdana"/>
              <a:cs typeface="Verdana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1278" y="2128901"/>
            <a:ext cx="6129782" cy="471385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30592" y="2128901"/>
            <a:ext cx="6059805" cy="471398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555230" y="7057745"/>
            <a:ext cx="1609725" cy="2235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300" dirty="0">
                <a:solidFill>
                  <a:srgbClr val="DFD5DE"/>
                </a:solidFill>
                <a:latin typeface="Arial MT"/>
                <a:cs typeface="Arial MT"/>
              </a:rPr>
              <a:t>Market</a:t>
            </a:r>
            <a:r>
              <a:rPr sz="130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DFD5DE"/>
                </a:solidFill>
                <a:latin typeface="Arial MT"/>
                <a:cs typeface="Arial MT"/>
              </a:rPr>
              <a:t>Share</a:t>
            </a:r>
            <a:r>
              <a:rPr sz="130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00" spc="-10" dirty="0">
                <a:solidFill>
                  <a:srgbClr val="DFD5DE"/>
                </a:solidFill>
                <a:latin typeface="Arial MT"/>
                <a:cs typeface="Arial MT"/>
              </a:rPr>
              <a:t>Insight</a:t>
            </a:r>
            <a:endParaRPr sz="1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26948" rIns="0" bIns="0" rtlCol="0">
            <a:spAutoFit/>
          </a:bodyPr>
          <a:lstStyle/>
          <a:p>
            <a:pPr marL="313690">
              <a:lnSpc>
                <a:spcPct val="100000"/>
              </a:lnSpc>
              <a:spcBef>
                <a:spcPts val="100"/>
              </a:spcBef>
            </a:pPr>
            <a:r>
              <a:rPr sz="3900" spc="70" dirty="0"/>
              <a:t>Top</a:t>
            </a:r>
            <a:r>
              <a:rPr sz="3900" spc="-365" dirty="0"/>
              <a:t> </a:t>
            </a:r>
            <a:r>
              <a:rPr sz="3900" spc="-300" dirty="0"/>
              <a:t>10</a:t>
            </a:r>
            <a:r>
              <a:rPr sz="3900" spc="-365" dirty="0"/>
              <a:t> </a:t>
            </a:r>
            <a:r>
              <a:rPr sz="3900" spc="-35" dirty="0"/>
              <a:t>Highly</a:t>
            </a:r>
            <a:r>
              <a:rPr sz="3900" spc="-360" dirty="0"/>
              <a:t> </a:t>
            </a:r>
            <a:r>
              <a:rPr sz="3900" dirty="0"/>
              <a:t>Engaged</a:t>
            </a:r>
            <a:r>
              <a:rPr sz="3900" spc="-385" dirty="0"/>
              <a:t> </a:t>
            </a:r>
            <a:r>
              <a:rPr sz="3900" spc="-10" dirty="0"/>
              <a:t>Users</a:t>
            </a:r>
            <a:endParaRPr sz="39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3788" y="1704594"/>
            <a:ext cx="5197221" cy="519722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82715" y="1704594"/>
            <a:ext cx="7361427" cy="466940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834503" y="46"/>
            <a:ext cx="6727825" cy="8229600"/>
            <a:chOff x="7834503" y="46"/>
            <a:chExt cx="6727825" cy="82296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834503" y="46"/>
              <a:ext cx="6695566" cy="822955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823952" y="7655127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823952" y="7655127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93675" rIns="0" bIns="0" rtlCol="0">
            <a:spAutoFit/>
          </a:bodyPr>
          <a:lstStyle/>
          <a:p>
            <a:pPr marL="280670">
              <a:lnSpc>
                <a:spcPct val="100000"/>
              </a:lnSpc>
              <a:spcBef>
                <a:spcPts val="95"/>
              </a:spcBef>
            </a:pPr>
            <a:r>
              <a:rPr sz="3700" spc="-30" dirty="0"/>
              <a:t>EXPORT</a:t>
            </a:r>
            <a:r>
              <a:rPr sz="3700" spc="-380" dirty="0"/>
              <a:t> </a:t>
            </a:r>
            <a:r>
              <a:rPr sz="3700" spc="75" dirty="0"/>
              <a:t>TO</a:t>
            </a:r>
            <a:r>
              <a:rPr sz="3700" spc="-380" dirty="0"/>
              <a:t> </a:t>
            </a:r>
            <a:r>
              <a:rPr sz="3700" spc="90" dirty="0"/>
              <a:t>MYSQL</a:t>
            </a:r>
            <a:endParaRPr sz="3700"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3509" y="1403807"/>
            <a:ext cx="7416673" cy="625130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37600" y="-3"/>
            <a:ext cx="5892800" cy="8229600"/>
            <a:chOff x="8737600" y="-3"/>
            <a:chExt cx="5892800" cy="82296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37600" y="-3"/>
              <a:ext cx="5892800" cy="8229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5" dirty="0"/>
              <a:t>EXPORT</a:t>
            </a:r>
            <a:r>
              <a:rPr sz="2400" spc="-235" dirty="0"/>
              <a:t> </a:t>
            </a:r>
            <a:r>
              <a:rPr sz="2400" spc="50" dirty="0"/>
              <a:t>TO</a:t>
            </a:r>
            <a:r>
              <a:rPr sz="2400" spc="-250" dirty="0"/>
              <a:t> </a:t>
            </a:r>
            <a:r>
              <a:rPr sz="2400" spc="50" dirty="0"/>
              <a:t>MYSQL</a:t>
            </a:r>
            <a:endParaRPr sz="2400"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92798" y="908430"/>
            <a:ext cx="8158353" cy="340956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92798" y="4456620"/>
            <a:ext cx="8158353" cy="315290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1304" y="1164412"/>
            <a:ext cx="10740390" cy="620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900" spc="-30" dirty="0"/>
              <a:t>Conclusion:</a:t>
            </a:r>
            <a:r>
              <a:rPr sz="3900" spc="-390" dirty="0"/>
              <a:t> </a:t>
            </a:r>
            <a:r>
              <a:rPr sz="3900" spc="-60" dirty="0"/>
              <a:t>Analysis</a:t>
            </a:r>
            <a:r>
              <a:rPr sz="3900" spc="-400" dirty="0"/>
              <a:t> </a:t>
            </a:r>
            <a:r>
              <a:rPr sz="3900" spc="-145" dirty="0"/>
              <a:t>Summary</a:t>
            </a:r>
            <a:r>
              <a:rPr sz="3900" spc="-395" dirty="0"/>
              <a:t> </a:t>
            </a:r>
            <a:r>
              <a:rPr sz="3900" dirty="0"/>
              <a:t>€</a:t>
            </a:r>
            <a:r>
              <a:rPr sz="3900" spc="-370" dirty="0"/>
              <a:t> </a:t>
            </a:r>
            <a:r>
              <a:rPr sz="3900" dirty="0"/>
              <a:t>Next</a:t>
            </a:r>
            <a:r>
              <a:rPr sz="3900" spc="-360" dirty="0"/>
              <a:t> </a:t>
            </a:r>
            <a:r>
              <a:rPr sz="3900" spc="55" dirty="0"/>
              <a:t>Steps</a:t>
            </a:r>
            <a:endParaRPr sz="39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3788" y="2223135"/>
            <a:ext cx="4182237" cy="258470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781304" y="4974716"/>
            <a:ext cx="4183379" cy="3238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dirty="0">
                <a:solidFill>
                  <a:srgbClr val="DFD5DE"/>
                </a:solidFill>
                <a:latin typeface="Verdana"/>
                <a:cs typeface="Verdana"/>
              </a:rPr>
              <a:t>User</a:t>
            </a:r>
            <a:r>
              <a:rPr sz="1950" spc="-14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dirty="0">
                <a:solidFill>
                  <a:srgbClr val="DFD5DE"/>
                </a:solidFill>
                <a:latin typeface="Verdana"/>
                <a:cs typeface="Verdana"/>
              </a:rPr>
              <a:t>Segmentation</a:t>
            </a:r>
            <a:r>
              <a:rPr sz="1950" spc="-19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dirty="0">
                <a:solidFill>
                  <a:srgbClr val="DFD5DE"/>
                </a:solidFill>
                <a:latin typeface="Verdana"/>
                <a:cs typeface="Verdana"/>
              </a:rPr>
              <a:t>€</a:t>
            </a:r>
            <a:r>
              <a:rPr sz="1950" spc="-14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Satisfaction</a:t>
            </a:r>
            <a:endParaRPr sz="195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1304" y="5692597"/>
            <a:ext cx="4151629" cy="12966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34400"/>
              </a:lnSpc>
              <a:spcBef>
                <a:spcPts val="105"/>
              </a:spcBef>
            </a:pP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Applied</a:t>
            </a:r>
            <a:r>
              <a:rPr sz="1550" spc="8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clustering</a:t>
            </a:r>
            <a:r>
              <a:rPr sz="1550" spc="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regression</a:t>
            </a:r>
            <a:r>
              <a:rPr sz="1550" spc="1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techniques </a:t>
            </a:r>
            <a:r>
              <a:rPr sz="1550" spc="75" dirty="0">
                <a:solidFill>
                  <a:srgbClr val="DFD5DE"/>
                </a:solidFill>
                <a:latin typeface="Arial MT"/>
                <a:cs typeface="Arial MT"/>
              </a:rPr>
              <a:t>on</a:t>
            </a:r>
            <a:r>
              <a:rPr sz="1550" spc="-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telecom</a:t>
            </a:r>
            <a:r>
              <a:rPr sz="15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data</a:t>
            </a:r>
            <a:r>
              <a:rPr sz="15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110" dirty="0">
                <a:solidFill>
                  <a:srgbClr val="DFD5DE"/>
                </a:solidFill>
                <a:latin typeface="Arial MT"/>
                <a:cs typeface="Arial MT"/>
              </a:rPr>
              <a:t>to</a:t>
            </a:r>
            <a:r>
              <a:rPr sz="1550" spc="-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identify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distinct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behavioral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groups</a:t>
            </a:r>
            <a:r>
              <a:rPr sz="15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interaction</a:t>
            </a:r>
            <a:r>
              <a:rPr sz="15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patterns </a:t>
            </a:r>
            <a:r>
              <a:rPr sz="1550" spc="90" dirty="0">
                <a:solidFill>
                  <a:srgbClr val="DFD5DE"/>
                </a:solidFill>
                <a:latin typeface="Arial MT"/>
                <a:cs typeface="Arial MT"/>
              </a:rPr>
              <a:t>within</a:t>
            </a:r>
            <a:r>
              <a:rPr sz="1550" spc="-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550" spc="-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network.</a:t>
            </a:r>
            <a:endParaRPr sz="1550">
              <a:latin typeface="Arial MT"/>
              <a:cs typeface="Arial MT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24017" y="2223135"/>
            <a:ext cx="4182364" cy="2584831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5211826" y="4974716"/>
            <a:ext cx="3982720" cy="2023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spc="-30" dirty="0">
                <a:solidFill>
                  <a:srgbClr val="DFD5DE"/>
                </a:solidFill>
                <a:latin typeface="Verdana"/>
                <a:cs typeface="Verdana"/>
              </a:rPr>
              <a:t>Data</a:t>
            </a:r>
            <a:r>
              <a:rPr sz="1950" spc="-20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Export</a:t>
            </a:r>
            <a:r>
              <a:rPr sz="1950" spc="-229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dirty="0">
                <a:solidFill>
                  <a:srgbClr val="DFD5DE"/>
                </a:solidFill>
                <a:latin typeface="Verdana"/>
                <a:cs typeface="Verdana"/>
              </a:rPr>
              <a:t>€</a:t>
            </a:r>
            <a:r>
              <a:rPr sz="1950" spc="-17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Integration</a:t>
            </a:r>
            <a:endParaRPr sz="1950">
              <a:latin typeface="Verdana"/>
              <a:cs typeface="Verdana"/>
            </a:endParaRPr>
          </a:p>
          <a:p>
            <a:pPr marL="12700" marR="5080">
              <a:lnSpc>
                <a:spcPct val="134500"/>
              </a:lnSpc>
              <a:spcBef>
                <a:spcPts val="869"/>
              </a:spcBef>
            </a:pP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5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enriched</a:t>
            </a:r>
            <a:r>
              <a:rPr sz="15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dataset,</a:t>
            </a:r>
            <a:r>
              <a:rPr sz="15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including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35" dirty="0">
                <a:solidFill>
                  <a:srgbClr val="DFD5DE"/>
                </a:solidFill>
                <a:latin typeface="Arial MT"/>
                <a:cs typeface="Arial MT"/>
              </a:rPr>
              <a:t>cluster 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segments</a:t>
            </a:r>
            <a:r>
              <a:rPr sz="1550" spc="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satisfaction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 scores, has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been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successfully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exported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114" dirty="0">
                <a:solidFill>
                  <a:srgbClr val="DFD5DE"/>
                </a:solidFill>
                <a:latin typeface="Arial MT"/>
                <a:cs typeface="Arial MT"/>
              </a:rPr>
              <a:t>to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70" dirty="0">
                <a:solidFill>
                  <a:srgbClr val="DFD5DE"/>
                </a:solidFill>
                <a:latin typeface="Arial MT"/>
                <a:cs typeface="Arial MT"/>
              </a:rPr>
              <a:t>SQL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Server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for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advanced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querying</a:t>
            </a:r>
            <a:r>
              <a:rPr sz="15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integration</a:t>
            </a:r>
            <a:r>
              <a:rPr sz="15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into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existing</a:t>
            </a:r>
            <a:r>
              <a:rPr sz="1550" spc="10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BI</a:t>
            </a:r>
            <a:r>
              <a:rPr sz="1550" spc="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dashboards.</a:t>
            </a:r>
            <a:endParaRPr sz="1550">
              <a:latin typeface="Arial MT"/>
              <a:cs typeface="Arial MT"/>
            </a:endParaRPr>
          </a:p>
        </p:txBody>
      </p:sp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654285" y="2223135"/>
            <a:ext cx="4182364" cy="2584831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9642475" y="4974716"/>
            <a:ext cx="3721735" cy="170433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dirty="0">
                <a:solidFill>
                  <a:srgbClr val="DFD5DE"/>
                </a:solidFill>
                <a:latin typeface="Verdana"/>
                <a:cs typeface="Verdana"/>
              </a:rPr>
              <a:t>Satisfaction</a:t>
            </a:r>
            <a:r>
              <a:rPr sz="1950" spc="-2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dirty="0">
                <a:solidFill>
                  <a:srgbClr val="DFD5DE"/>
                </a:solidFill>
                <a:latin typeface="Verdana"/>
                <a:cs typeface="Verdana"/>
              </a:rPr>
              <a:t>Score</a:t>
            </a:r>
            <a:r>
              <a:rPr sz="1950" spc="-2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Derivation</a:t>
            </a:r>
            <a:endParaRPr sz="1950">
              <a:latin typeface="Verdana"/>
              <a:cs typeface="Verdana"/>
            </a:endParaRPr>
          </a:p>
          <a:p>
            <a:pPr marL="12700" marR="5080">
              <a:lnSpc>
                <a:spcPct val="134400"/>
              </a:lnSpc>
              <a:spcBef>
                <a:spcPts val="875"/>
              </a:spcBef>
            </a:pP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Calculated</a:t>
            </a:r>
            <a:r>
              <a:rPr sz="1550" spc="1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final</a:t>
            </a:r>
            <a:r>
              <a:rPr sz="1550" spc="1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Satisfaction</a:t>
            </a:r>
            <a:r>
              <a:rPr sz="1550" spc="1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Scores</a:t>
            </a:r>
            <a:r>
              <a:rPr sz="1550" spc="1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30" dirty="0">
                <a:solidFill>
                  <a:srgbClr val="DFD5DE"/>
                </a:solidFill>
                <a:latin typeface="Arial MT"/>
                <a:cs typeface="Arial MT"/>
              </a:rPr>
              <a:t>by 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evaluating</a:t>
            </a:r>
            <a:r>
              <a:rPr sz="15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engagement</a:t>
            </a:r>
            <a:r>
              <a:rPr sz="1550" spc="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service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experience,</a:t>
            </a:r>
            <a:r>
              <a:rPr sz="15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offering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</a:t>
            </a:r>
            <a:r>
              <a:rPr sz="15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unified</a:t>
            </a:r>
            <a:r>
              <a:rPr sz="15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metric</a:t>
            </a:r>
            <a:r>
              <a:rPr sz="15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for customer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profiling.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179434" y="-33"/>
            <a:ext cx="6382385" cy="8161655"/>
            <a:chOff x="8179434" y="-33"/>
            <a:chExt cx="6382385" cy="816165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79434" y="-33"/>
              <a:ext cx="6350634" cy="812927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4484350" y="7655128"/>
              <a:ext cx="45720" cy="474345"/>
            </a:xfrm>
            <a:custGeom>
              <a:avLst/>
              <a:gdLst/>
              <a:ahLst/>
              <a:cxnLst/>
              <a:rect l="l" t="t" r="r" b="b"/>
              <a:pathLst>
                <a:path w="45719" h="474345">
                  <a:moveTo>
                    <a:pt x="42290" y="0"/>
                  </a:moveTo>
                  <a:lnTo>
                    <a:pt x="3428" y="0"/>
                  </a:lnTo>
                  <a:lnTo>
                    <a:pt x="0" y="3403"/>
                  </a:lnTo>
                  <a:lnTo>
                    <a:pt x="0" y="7620"/>
                  </a:lnTo>
                  <a:lnTo>
                    <a:pt x="0" y="470698"/>
                  </a:lnTo>
                  <a:lnTo>
                    <a:pt x="3428" y="474110"/>
                  </a:lnTo>
                  <a:lnTo>
                    <a:pt x="42290" y="474110"/>
                  </a:lnTo>
                  <a:lnTo>
                    <a:pt x="45719" y="470698"/>
                  </a:lnTo>
                  <a:lnTo>
                    <a:pt x="45719" y="3403"/>
                  </a:lnTo>
                  <a:lnTo>
                    <a:pt x="42290" y="0"/>
                  </a:lnTo>
                  <a:close/>
                </a:path>
              </a:pathLst>
            </a:custGeom>
            <a:solidFill>
              <a:srgbClr val="CC99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484350" y="7655128"/>
              <a:ext cx="45720" cy="474345"/>
            </a:xfrm>
            <a:custGeom>
              <a:avLst/>
              <a:gdLst/>
              <a:ahLst/>
              <a:cxnLst/>
              <a:rect l="l" t="t" r="r" b="b"/>
              <a:pathLst>
                <a:path w="45719" h="474345">
                  <a:moveTo>
                    <a:pt x="0" y="7620"/>
                  </a:moveTo>
                  <a:lnTo>
                    <a:pt x="0" y="3403"/>
                  </a:lnTo>
                  <a:lnTo>
                    <a:pt x="3428" y="0"/>
                  </a:lnTo>
                  <a:lnTo>
                    <a:pt x="7619" y="0"/>
                  </a:lnTo>
                  <a:lnTo>
                    <a:pt x="38100" y="0"/>
                  </a:lnTo>
                  <a:lnTo>
                    <a:pt x="42290" y="0"/>
                  </a:lnTo>
                  <a:lnTo>
                    <a:pt x="45719" y="3403"/>
                  </a:lnTo>
                  <a:lnTo>
                    <a:pt x="45719" y="7620"/>
                  </a:lnTo>
                  <a:lnTo>
                    <a:pt x="45719" y="466490"/>
                  </a:lnTo>
                  <a:lnTo>
                    <a:pt x="45719" y="470698"/>
                  </a:lnTo>
                  <a:lnTo>
                    <a:pt x="42290" y="474110"/>
                  </a:lnTo>
                  <a:lnTo>
                    <a:pt x="38100" y="474110"/>
                  </a:lnTo>
                  <a:lnTo>
                    <a:pt x="7619" y="474110"/>
                  </a:lnTo>
                  <a:lnTo>
                    <a:pt x="3428" y="474110"/>
                  </a:lnTo>
                  <a:lnTo>
                    <a:pt x="0" y="470698"/>
                  </a:lnTo>
                  <a:lnTo>
                    <a:pt x="0" y="466490"/>
                  </a:lnTo>
                  <a:lnTo>
                    <a:pt x="0" y="7620"/>
                  </a:lnTo>
                  <a:close/>
                </a:path>
              </a:pathLst>
            </a:custGeom>
            <a:ln w="12700">
              <a:solidFill>
                <a:srgbClr val="CC99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0332" y="314924"/>
            <a:ext cx="8819896" cy="574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910"/>
              </a:lnSpc>
            </a:pPr>
            <a:r>
              <a:rPr sz="3600" spc="65" dirty="0"/>
              <a:t>Črowth</a:t>
            </a:r>
            <a:r>
              <a:rPr sz="3600" spc="-409" dirty="0"/>
              <a:t> </a:t>
            </a:r>
            <a:r>
              <a:rPr sz="3600" dirty="0"/>
              <a:t>Potential</a:t>
            </a:r>
            <a:r>
              <a:rPr sz="3600" spc="-409" dirty="0"/>
              <a:t> </a:t>
            </a:r>
            <a:r>
              <a:rPr sz="3600" spc="110" dirty="0"/>
              <a:t>of</a:t>
            </a:r>
            <a:r>
              <a:rPr sz="3600" spc="-420" dirty="0"/>
              <a:t> </a:t>
            </a:r>
            <a:r>
              <a:rPr sz="3600" spc="-25" dirty="0"/>
              <a:t>the </a:t>
            </a:r>
            <a:r>
              <a:rPr sz="3600" spc="-10" dirty="0"/>
              <a:t>Company</a:t>
            </a:r>
            <a:endParaRPr sz="3600"/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xfrm>
            <a:off x="228600" y="1198985"/>
            <a:ext cx="7671688" cy="1617751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ts val="3900"/>
              </a:lnSpc>
              <a:spcBef>
                <a:spcPts val="75"/>
              </a:spcBef>
            </a:pPr>
            <a:r>
              <a:rPr sz="2400" spc="-30" dirty="0"/>
              <a:t>Scalability</a:t>
            </a:r>
            <a:r>
              <a:rPr sz="2400" spc="-235" dirty="0"/>
              <a:t> </a:t>
            </a:r>
            <a:r>
              <a:rPr sz="2400" dirty="0"/>
              <a:t>€</a:t>
            </a:r>
            <a:r>
              <a:rPr sz="2400" spc="-270" dirty="0"/>
              <a:t> </a:t>
            </a:r>
            <a:r>
              <a:rPr sz="2400" spc="-10" dirty="0"/>
              <a:t>Future </a:t>
            </a:r>
            <a:r>
              <a:rPr sz="2400" dirty="0"/>
              <a:t>OutlookDataOutlook</a:t>
            </a:r>
            <a:r>
              <a:rPr sz="2400" spc="-240" dirty="0"/>
              <a:t> </a:t>
            </a:r>
            <a:r>
              <a:rPr sz="2400" dirty="0"/>
              <a:t>for</a:t>
            </a:r>
            <a:r>
              <a:rPr sz="2400" spc="-265" dirty="0"/>
              <a:t> </a:t>
            </a:r>
            <a:r>
              <a:rPr sz="2400" spc="-10" dirty="0"/>
              <a:t>Strategic </a:t>
            </a:r>
            <a:r>
              <a:rPr sz="2400" dirty="0"/>
              <a:t>Scale-</a:t>
            </a:r>
            <a:r>
              <a:rPr sz="2400" spc="135" dirty="0"/>
              <a:t>Up</a:t>
            </a:r>
          </a:p>
          <a:p>
            <a:pPr marL="12700">
              <a:lnSpc>
                <a:spcPct val="100000"/>
              </a:lnSpc>
              <a:spcBef>
                <a:spcPts val="2405"/>
              </a:spcBef>
            </a:pPr>
            <a:r>
              <a:rPr sz="1600" spc="-105" dirty="0"/>
              <a:t>Key</a:t>
            </a:r>
            <a:r>
              <a:rPr sz="1600" spc="-80" dirty="0"/>
              <a:t> </a:t>
            </a:r>
            <a:r>
              <a:rPr sz="1600" dirty="0"/>
              <a:t>Strategic</a:t>
            </a:r>
            <a:r>
              <a:rPr sz="1600" spc="-75" dirty="0"/>
              <a:t> </a:t>
            </a:r>
            <a:r>
              <a:rPr sz="1600" dirty="0"/>
              <a:t>Črowth</a:t>
            </a:r>
            <a:r>
              <a:rPr sz="1600" spc="-95" dirty="0"/>
              <a:t> </a:t>
            </a:r>
            <a:r>
              <a:rPr sz="1600" spc="-10" dirty="0"/>
              <a:t>Levers</a:t>
            </a:r>
            <a:endParaRPr sz="1600" dirty="0"/>
          </a:p>
        </p:txBody>
      </p:sp>
      <p:sp>
        <p:nvSpPr>
          <p:cNvPr id="8" name="object 8"/>
          <p:cNvSpPr txBox="1"/>
          <p:nvPr/>
        </p:nvSpPr>
        <p:spPr>
          <a:xfrm>
            <a:off x="240322" y="2971800"/>
            <a:ext cx="7659965" cy="336438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95"/>
              </a:spcBef>
              <a:buChar char="•"/>
              <a:tabLst>
                <a:tab pos="354965" algn="l"/>
              </a:tabLst>
            </a:pPr>
            <a:r>
              <a:rPr spc="10" dirty="0">
                <a:solidFill>
                  <a:srgbClr val="DFD5DE"/>
                </a:solidFill>
                <a:latin typeface="Arial MT"/>
                <a:cs typeface="Arial MT"/>
              </a:rPr>
              <a:t>Strong</a:t>
            </a: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1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10" dirty="0">
                <a:solidFill>
                  <a:srgbClr val="DFD5DE"/>
                </a:solidFill>
                <a:latin typeface="Arial MT"/>
                <a:cs typeface="Arial MT"/>
              </a:rPr>
              <a:t>engagement</a:t>
            </a:r>
            <a:r>
              <a:rPr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70" dirty="0">
                <a:solidFill>
                  <a:srgbClr val="DFD5DE"/>
                </a:solidFill>
                <a:latin typeface="Arial MT"/>
                <a:cs typeface="Arial MT"/>
              </a:rPr>
              <a:t>digital</a:t>
            </a:r>
            <a:r>
              <a:rPr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80" dirty="0">
                <a:solidFill>
                  <a:srgbClr val="DFD5DE"/>
                </a:solidFill>
                <a:latin typeface="Arial MT"/>
                <a:cs typeface="Arial MT"/>
              </a:rPr>
              <a:t>adoption</a:t>
            </a:r>
            <a:r>
              <a:rPr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10" dirty="0">
                <a:solidFill>
                  <a:srgbClr val="DFD5DE"/>
                </a:solidFill>
                <a:latin typeface="Arial MT"/>
                <a:cs typeface="Arial MT"/>
              </a:rPr>
              <a:t>show </a:t>
            </a:r>
            <a:r>
              <a:rPr spc="55" dirty="0">
                <a:solidFill>
                  <a:srgbClr val="DFD5DE"/>
                </a:solidFill>
                <a:latin typeface="Arial MT"/>
                <a:cs typeface="Arial MT"/>
              </a:rPr>
              <a:t>high</a:t>
            </a:r>
            <a:r>
              <a:rPr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-10" dirty="0">
                <a:solidFill>
                  <a:srgbClr val="DFD5DE"/>
                </a:solidFill>
                <a:latin typeface="Arial MT"/>
                <a:cs typeface="Arial MT"/>
              </a:rPr>
              <a:t>scalability.</a:t>
            </a:r>
            <a:endParaRPr dirty="0">
              <a:latin typeface="Arial MT"/>
              <a:cs typeface="Arial MT"/>
            </a:endParaRPr>
          </a:p>
          <a:p>
            <a:pPr marL="354965" indent="-342265">
              <a:lnSpc>
                <a:spcPct val="100000"/>
              </a:lnSpc>
              <a:spcBef>
                <a:spcPts val="1190"/>
              </a:spcBef>
              <a:buChar char="•"/>
              <a:tabLst>
                <a:tab pos="354965" algn="l"/>
              </a:tabLst>
            </a:pPr>
            <a:r>
              <a:rPr spc="20" dirty="0">
                <a:solidFill>
                  <a:srgbClr val="DFD5DE"/>
                </a:solidFill>
                <a:latin typeface="Arial MT"/>
                <a:cs typeface="Arial MT"/>
              </a:rPr>
              <a:t>Satisfaction</a:t>
            </a:r>
            <a:r>
              <a:rPr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20" dirty="0">
                <a:solidFill>
                  <a:srgbClr val="DFD5DE"/>
                </a:solidFill>
                <a:latin typeface="Arial MT"/>
                <a:cs typeface="Arial MT"/>
              </a:rPr>
              <a:t>analysis</a:t>
            </a:r>
            <a:r>
              <a:rPr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20" dirty="0">
                <a:solidFill>
                  <a:srgbClr val="DFD5DE"/>
                </a:solidFill>
                <a:latin typeface="Arial MT"/>
                <a:cs typeface="Arial MT"/>
              </a:rPr>
              <a:t>signals</a:t>
            </a:r>
            <a:r>
              <a:rPr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50" dirty="0">
                <a:solidFill>
                  <a:srgbClr val="DFD5DE"/>
                </a:solidFill>
                <a:latin typeface="Arial MT"/>
                <a:cs typeface="Arial MT"/>
              </a:rPr>
              <a:t>solid</a:t>
            </a:r>
            <a:r>
              <a:rPr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50" dirty="0">
                <a:solidFill>
                  <a:srgbClr val="DFD5DE"/>
                </a:solidFill>
                <a:latin typeface="Arial MT"/>
                <a:cs typeface="Arial MT"/>
              </a:rPr>
              <a:t>customer</a:t>
            </a:r>
            <a:r>
              <a:rPr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65" dirty="0">
                <a:solidFill>
                  <a:srgbClr val="DFD5DE"/>
                </a:solidFill>
                <a:latin typeface="Arial MT"/>
                <a:cs typeface="Arial MT"/>
              </a:rPr>
              <a:t>loyalty</a:t>
            </a:r>
            <a:r>
              <a:rPr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-20" dirty="0">
                <a:solidFill>
                  <a:srgbClr val="DFD5DE"/>
                </a:solidFill>
                <a:latin typeface="Arial MT"/>
                <a:cs typeface="Arial MT"/>
              </a:rPr>
              <a:t>CLV.</a:t>
            </a:r>
            <a:endParaRPr dirty="0">
              <a:latin typeface="Arial MT"/>
              <a:cs typeface="Arial MT"/>
            </a:endParaRPr>
          </a:p>
          <a:p>
            <a:pPr marL="354965" indent="-342265">
              <a:lnSpc>
                <a:spcPct val="100000"/>
              </a:lnSpc>
              <a:spcBef>
                <a:spcPts val="1185"/>
              </a:spcBef>
              <a:buChar char="•"/>
              <a:tabLst>
                <a:tab pos="354965" algn="l"/>
              </a:tabLst>
            </a:pP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Heavy</a:t>
            </a:r>
            <a:r>
              <a:rPr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65" dirty="0">
                <a:solidFill>
                  <a:srgbClr val="DFD5DE"/>
                </a:solidFill>
                <a:latin typeface="Arial MT"/>
                <a:cs typeface="Arial MT"/>
              </a:rPr>
              <a:t>data</a:t>
            </a:r>
            <a:r>
              <a:rPr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usage</a:t>
            </a:r>
            <a:r>
              <a:rPr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55" dirty="0">
                <a:solidFill>
                  <a:srgbClr val="DFD5DE"/>
                </a:solidFill>
                <a:latin typeface="Arial MT"/>
                <a:cs typeface="Arial MT"/>
              </a:rPr>
              <a:t>trends</a:t>
            </a: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65" dirty="0">
                <a:solidFill>
                  <a:srgbClr val="DFD5DE"/>
                </a:solidFill>
                <a:latin typeface="Arial MT"/>
                <a:cs typeface="Arial MT"/>
              </a:rPr>
              <a:t>highlight</a:t>
            </a:r>
            <a:r>
              <a:rPr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90" dirty="0">
                <a:solidFill>
                  <a:srgbClr val="DFD5DE"/>
                </a:solidFill>
                <a:latin typeface="Arial MT"/>
                <a:cs typeface="Arial MT"/>
              </a:rPr>
              <a:t>platform</a:t>
            </a:r>
            <a:r>
              <a:rPr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expansion</a:t>
            </a:r>
            <a:r>
              <a:rPr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55" dirty="0">
                <a:solidFill>
                  <a:srgbClr val="DFD5DE"/>
                </a:solidFill>
                <a:latin typeface="Arial MT"/>
                <a:cs typeface="Arial MT"/>
              </a:rPr>
              <a:t>opportunities.</a:t>
            </a:r>
            <a:endParaRPr dirty="0">
              <a:latin typeface="Arial MT"/>
              <a:cs typeface="Arial MT"/>
            </a:endParaRPr>
          </a:p>
          <a:p>
            <a:pPr marL="354965" indent="-342265">
              <a:lnSpc>
                <a:spcPct val="100000"/>
              </a:lnSpc>
              <a:spcBef>
                <a:spcPts val="1190"/>
              </a:spcBef>
              <a:buChar char="•"/>
              <a:tabLst>
                <a:tab pos="354965" algn="l"/>
              </a:tabLst>
            </a:pPr>
            <a:r>
              <a:rPr spc="-45" dirty="0">
                <a:solidFill>
                  <a:srgbClr val="DFD5DE"/>
                </a:solidFill>
                <a:latin typeface="Arial MT"/>
                <a:cs typeface="Arial MT"/>
              </a:rPr>
              <a:t>MySQL</a:t>
            </a:r>
            <a:r>
              <a:rPr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50" dirty="0">
                <a:solidFill>
                  <a:srgbClr val="DFD5DE"/>
                </a:solidFill>
                <a:latin typeface="Arial MT"/>
                <a:cs typeface="Arial MT"/>
              </a:rPr>
              <a:t>insight-driven</a:t>
            </a:r>
            <a:r>
              <a:rPr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-10" dirty="0">
                <a:solidFill>
                  <a:srgbClr val="DFD5DE"/>
                </a:solidFill>
                <a:latin typeface="Arial MT"/>
                <a:cs typeface="Arial MT"/>
              </a:rPr>
              <a:t>decisions.</a:t>
            </a:r>
            <a:endParaRPr dirty="0">
              <a:latin typeface="Arial MT"/>
              <a:cs typeface="Arial MT"/>
            </a:endParaRPr>
          </a:p>
          <a:p>
            <a:pPr marL="354965" indent="-342265">
              <a:lnSpc>
                <a:spcPct val="100000"/>
              </a:lnSpc>
              <a:spcBef>
                <a:spcPts val="1185"/>
              </a:spcBef>
              <a:buChar char="•"/>
              <a:tabLst>
                <a:tab pos="354965" algn="l"/>
              </a:tabLst>
            </a:pP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Regression</a:t>
            </a:r>
            <a:r>
              <a:rPr spc="1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55" dirty="0">
                <a:solidFill>
                  <a:srgbClr val="DFD5DE"/>
                </a:solidFill>
                <a:latin typeface="Arial MT"/>
                <a:cs typeface="Arial MT"/>
              </a:rPr>
              <a:t>confirms</a:t>
            </a:r>
            <a:r>
              <a:rPr spc="8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10" dirty="0">
                <a:solidFill>
                  <a:srgbClr val="DFD5DE"/>
                </a:solidFill>
                <a:latin typeface="Arial MT"/>
                <a:cs typeface="Arial MT"/>
              </a:rPr>
              <a:t>engagement</a:t>
            </a:r>
            <a:r>
              <a:rPr spc="1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10" dirty="0">
                <a:solidFill>
                  <a:srgbClr val="DFD5DE"/>
                </a:solidFill>
                <a:latin typeface="Arial MT"/>
                <a:cs typeface="Arial MT"/>
              </a:rPr>
              <a:t>boosts</a:t>
            </a:r>
            <a:r>
              <a:rPr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10" dirty="0">
                <a:solidFill>
                  <a:srgbClr val="DFD5DE"/>
                </a:solidFill>
                <a:latin typeface="Arial MT"/>
                <a:cs typeface="Arial MT"/>
              </a:rPr>
              <a:t>satisfaction—ideal</a:t>
            </a:r>
            <a:r>
              <a:rPr spc="1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75" dirty="0">
                <a:solidFill>
                  <a:srgbClr val="DFD5DE"/>
                </a:solidFill>
                <a:latin typeface="Arial MT"/>
                <a:cs typeface="Arial MT"/>
              </a:rPr>
              <a:t>for</a:t>
            </a:r>
            <a:r>
              <a:rPr spc="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-10" dirty="0">
                <a:solidFill>
                  <a:srgbClr val="DFD5DE"/>
                </a:solidFill>
                <a:latin typeface="Arial MT"/>
                <a:cs typeface="Arial MT"/>
              </a:rPr>
              <a:t>strategic</a:t>
            </a:r>
            <a:endParaRPr dirty="0">
              <a:latin typeface="Arial MT"/>
              <a:cs typeface="Arial MT"/>
            </a:endParaRPr>
          </a:p>
          <a:p>
            <a:pPr marL="354965">
              <a:lnSpc>
                <a:spcPct val="100000"/>
              </a:lnSpc>
              <a:spcBef>
                <a:spcPts val="650"/>
              </a:spcBef>
            </a:pPr>
            <a:r>
              <a:rPr spc="70" dirty="0">
                <a:solidFill>
                  <a:srgbClr val="DFD5DE"/>
                </a:solidFill>
                <a:latin typeface="Arial MT"/>
                <a:cs typeface="Arial MT"/>
              </a:rPr>
              <a:t>growth</a:t>
            </a:r>
            <a:endParaRPr dirty="0">
              <a:latin typeface="Arial MT"/>
              <a:cs typeface="Arial MT"/>
            </a:endParaRPr>
          </a:p>
          <a:p>
            <a:pPr marL="354965" indent="-342265">
              <a:lnSpc>
                <a:spcPct val="100000"/>
              </a:lnSpc>
              <a:spcBef>
                <a:spcPts val="1180"/>
              </a:spcBef>
              <a:buChar char="•"/>
              <a:tabLst>
                <a:tab pos="354965" algn="l"/>
              </a:tabLst>
            </a:pP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Low</a:t>
            </a:r>
            <a:r>
              <a:rPr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60" dirty="0">
                <a:solidFill>
                  <a:srgbClr val="DFD5DE"/>
                </a:solidFill>
                <a:latin typeface="Arial MT"/>
                <a:cs typeface="Arial MT"/>
              </a:rPr>
              <a:t>churn</a:t>
            </a: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 across</a:t>
            </a:r>
            <a:r>
              <a:rPr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key</a:t>
            </a:r>
            <a:r>
              <a:rPr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dirty="0">
                <a:solidFill>
                  <a:srgbClr val="DFD5DE"/>
                </a:solidFill>
                <a:latin typeface="Arial MT"/>
                <a:cs typeface="Arial MT"/>
              </a:rPr>
              <a:t>clusters</a:t>
            </a:r>
            <a:r>
              <a:rPr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50" dirty="0">
                <a:solidFill>
                  <a:srgbClr val="DFD5DE"/>
                </a:solidFill>
                <a:latin typeface="Arial MT"/>
                <a:cs typeface="Arial MT"/>
              </a:rPr>
              <a:t>supports</a:t>
            </a:r>
            <a:r>
              <a:rPr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50" dirty="0">
                <a:solidFill>
                  <a:srgbClr val="DFD5DE"/>
                </a:solidFill>
                <a:latin typeface="Arial MT"/>
                <a:cs typeface="Arial MT"/>
              </a:rPr>
              <a:t>long-</a:t>
            </a:r>
            <a:r>
              <a:rPr spc="90" dirty="0">
                <a:solidFill>
                  <a:srgbClr val="DFD5DE"/>
                </a:solidFill>
                <a:latin typeface="Arial MT"/>
                <a:cs typeface="Arial MT"/>
              </a:rPr>
              <a:t>term</a:t>
            </a:r>
            <a:r>
              <a:rPr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55" dirty="0">
                <a:solidFill>
                  <a:srgbClr val="DFD5DE"/>
                </a:solidFill>
                <a:latin typeface="Arial MT"/>
                <a:cs typeface="Arial MT"/>
              </a:rPr>
              <a:t>investment</a:t>
            </a:r>
            <a:r>
              <a:rPr spc="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pc="-10" dirty="0">
                <a:solidFill>
                  <a:srgbClr val="DFD5DE"/>
                </a:solidFill>
                <a:latin typeface="Arial MT"/>
                <a:cs typeface="Arial MT"/>
              </a:rPr>
              <a:t>confidence.</a:t>
            </a:r>
            <a:endParaRPr dirty="0">
              <a:latin typeface="Arial MT"/>
              <a:cs typeface="Arial MT"/>
            </a:endParaRPr>
          </a:p>
        </p:txBody>
      </p:sp>
      <p:grpSp>
        <p:nvGrpSpPr>
          <p:cNvPr id="9" name="object 2">
            <a:extLst>
              <a:ext uri="{FF2B5EF4-FFF2-40B4-BE49-F238E27FC236}">
                <a16:creationId xmlns:a16="http://schemas.microsoft.com/office/drawing/2014/main" id="{05FC877A-1F1F-6388-D8BC-7571198A9B8D}"/>
              </a:ext>
            </a:extLst>
          </p:cNvPr>
          <p:cNvGrpSpPr/>
          <p:nvPr/>
        </p:nvGrpSpPr>
        <p:grpSpPr>
          <a:xfrm>
            <a:off x="8303266" y="6705600"/>
            <a:ext cx="6327134" cy="1362546"/>
            <a:chOff x="396836" y="272884"/>
            <a:chExt cx="14165580" cy="7888605"/>
          </a:xfrm>
        </p:grpSpPr>
        <p:pic>
          <p:nvPicPr>
            <p:cNvPr id="10" name="object 3">
              <a:extLst>
                <a:ext uri="{FF2B5EF4-FFF2-40B4-BE49-F238E27FC236}">
                  <a16:creationId xmlns:a16="http://schemas.microsoft.com/office/drawing/2014/main" id="{2DC64161-6153-8CBA-6DC8-B2D7EBA46760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6836" y="272884"/>
              <a:ext cx="13917421" cy="7685773"/>
            </a:xfrm>
            <a:prstGeom prst="rect">
              <a:avLst/>
            </a:prstGeom>
          </p:spPr>
        </p:pic>
        <p:sp>
          <p:nvSpPr>
            <p:cNvPr id="11" name="object 4">
              <a:hlinkClick r:id="rId4"/>
              <a:extLst>
                <a:ext uri="{FF2B5EF4-FFF2-40B4-BE49-F238E27FC236}">
                  <a16:creationId xmlns:a16="http://schemas.microsoft.com/office/drawing/2014/main" id="{2D5812A1-6971-A6EA-0EE7-D8B00D3A7E7B}"/>
                </a:ext>
              </a:extLst>
            </p:cNvPr>
            <p:cNvSpPr/>
            <p:nvPr/>
          </p:nvSpPr>
          <p:spPr>
            <a:xfrm>
              <a:off x="12823952" y="7956702"/>
              <a:ext cx="1706245" cy="172720"/>
            </a:xfrm>
            <a:custGeom>
              <a:avLst/>
              <a:gdLst/>
              <a:ahLst/>
              <a:cxnLst/>
              <a:rect l="l" t="t" r="r" b="b"/>
              <a:pathLst>
                <a:path w="1706244" h="172720">
                  <a:moveTo>
                    <a:pt x="1677288" y="0"/>
                  </a:moveTo>
                  <a:lnTo>
                    <a:pt x="28701" y="0"/>
                  </a:lnTo>
                  <a:lnTo>
                    <a:pt x="17520" y="2260"/>
                  </a:lnTo>
                  <a:lnTo>
                    <a:pt x="8397" y="8424"/>
                  </a:lnTo>
                  <a:lnTo>
                    <a:pt x="2252" y="17568"/>
                  </a:lnTo>
                  <a:lnTo>
                    <a:pt x="0" y="28765"/>
                  </a:lnTo>
                  <a:lnTo>
                    <a:pt x="0" y="143776"/>
                  </a:lnTo>
                  <a:lnTo>
                    <a:pt x="2252" y="154971"/>
                  </a:lnTo>
                  <a:lnTo>
                    <a:pt x="8397" y="164113"/>
                  </a:lnTo>
                  <a:lnTo>
                    <a:pt x="17520" y="170276"/>
                  </a:lnTo>
                  <a:lnTo>
                    <a:pt x="28701" y="172535"/>
                  </a:lnTo>
                  <a:lnTo>
                    <a:pt x="1677288" y="172535"/>
                  </a:lnTo>
                  <a:lnTo>
                    <a:pt x="1688490" y="170276"/>
                  </a:lnTo>
                  <a:lnTo>
                    <a:pt x="1697656" y="164113"/>
                  </a:lnTo>
                  <a:lnTo>
                    <a:pt x="1703845" y="154971"/>
                  </a:lnTo>
                  <a:lnTo>
                    <a:pt x="1706117" y="143776"/>
                  </a:lnTo>
                  <a:lnTo>
                    <a:pt x="1706117" y="28765"/>
                  </a:lnTo>
                  <a:lnTo>
                    <a:pt x="1703845" y="17568"/>
                  </a:lnTo>
                  <a:lnTo>
                    <a:pt x="1697656" y="8424"/>
                  </a:lnTo>
                  <a:lnTo>
                    <a:pt x="1688490" y="2260"/>
                  </a:lnTo>
                  <a:lnTo>
                    <a:pt x="16772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5">
              <a:hlinkClick r:id="rId4"/>
              <a:extLst>
                <a:ext uri="{FF2B5EF4-FFF2-40B4-BE49-F238E27FC236}">
                  <a16:creationId xmlns:a16="http://schemas.microsoft.com/office/drawing/2014/main" id="{3FD9F616-466D-3DEA-A9EE-989E45E3AF9F}"/>
                </a:ext>
              </a:extLst>
            </p:cNvPr>
            <p:cNvSpPr/>
            <p:nvPr/>
          </p:nvSpPr>
          <p:spPr>
            <a:xfrm>
              <a:off x="12823952" y="7956702"/>
              <a:ext cx="1706245" cy="172720"/>
            </a:xfrm>
            <a:custGeom>
              <a:avLst/>
              <a:gdLst/>
              <a:ahLst/>
              <a:cxnLst/>
              <a:rect l="l" t="t" r="r" b="b"/>
              <a:pathLst>
                <a:path w="1706244" h="172720">
                  <a:moveTo>
                    <a:pt x="0" y="28765"/>
                  </a:moveTo>
                  <a:lnTo>
                    <a:pt x="2252" y="17568"/>
                  </a:lnTo>
                  <a:lnTo>
                    <a:pt x="8397" y="8424"/>
                  </a:lnTo>
                  <a:lnTo>
                    <a:pt x="17520" y="2260"/>
                  </a:lnTo>
                  <a:lnTo>
                    <a:pt x="28701" y="0"/>
                  </a:lnTo>
                  <a:lnTo>
                    <a:pt x="1677288" y="0"/>
                  </a:lnTo>
                  <a:lnTo>
                    <a:pt x="1688490" y="2260"/>
                  </a:lnTo>
                  <a:lnTo>
                    <a:pt x="1697656" y="8424"/>
                  </a:lnTo>
                  <a:lnTo>
                    <a:pt x="1703845" y="17568"/>
                  </a:lnTo>
                  <a:lnTo>
                    <a:pt x="1706117" y="28765"/>
                  </a:lnTo>
                  <a:lnTo>
                    <a:pt x="1706117" y="143776"/>
                  </a:lnTo>
                  <a:lnTo>
                    <a:pt x="1703845" y="154971"/>
                  </a:lnTo>
                  <a:lnTo>
                    <a:pt x="1697656" y="164113"/>
                  </a:lnTo>
                  <a:lnTo>
                    <a:pt x="1688490" y="170276"/>
                  </a:lnTo>
                  <a:lnTo>
                    <a:pt x="1677288" y="172535"/>
                  </a:lnTo>
                  <a:lnTo>
                    <a:pt x="28701" y="172535"/>
                  </a:lnTo>
                  <a:lnTo>
                    <a:pt x="17520" y="170276"/>
                  </a:lnTo>
                  <a:lnTo>
                    <a:pt x="8397" y="164113"/>
                  </a:lnTo>
                  <a:lnTo>
                    <a:pt x="2252" y="154971"/>
                  </a:lnTo>
                  <a:lnTo>
                    <a:pt x="0" y="143776"/>
                  </a:lnTo>
                  <a:lnTo>
                    <a:pt x="0" y="28765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2">
            <a:extLst>
              <a:ext uri="{FF2B5EF4-FFF2-40B4-BE49-F238E27FC236}">
                <a16:creationId xmlns:a16="http://schemas.microsoft.com/office/drawing/2014/main" id="{9726ACE6-F14B-A225-4F73-765879E18FBD}"/>
              </a:ext>
            </a:extLst>
          </p:cNvPr>
          <p:cNvGrpSpPr/>
          <p:nvPr/>
        </p:nvGrpSpPr>
        <p:grpSpPr>
          <a:xfrm>
            <a:off x="2216958" y="6336183"/>
            <a:ext cx="5022042" cy="1893417"/>
            <a:chOff x="396836" y="272884"/>
            <a:chExt cx="14165580" cy="7888605"/>
          </a:xfrm>
        </p:grpSpPr>
        <p:pic>
          <p:nvPicPr>
            <p:cNvPr id="14" name="object 3">
              <a:extLst>
                <a:ext uri="{FF2B5EF4-FFF2-40B4-BE49-F238E27FC236}">
                  <a16:creationId xmlns:a16="http://schemas.microsoft.com/office/drawing/2014/main" id="{4ADA09E7-32A3-DE31-F017-8C22587FD31D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6836" y="272884"/>
              <a:ext cx="13917421" cy="7685773"/>
            </a:xfrm>
            <a:prstGeom prst="rect">
              <a:avLst/>
            </a:prstGeom>
          </p:spPr>
        </p:pic>
        <p:sp>
          <p:nvSpPr>
            <p:cNvPr id="15" name="object 4">
              <a:hlinkClick r:id="rId4"/>
              <a:extLst>
                <a:ext uri="{FF2B5EF4-FFF2-40B4-BE49-F238E27FC236}">
                  <a16:creationId xmlns:a16="http://schemas.microsoft.com/office/drawing/2014/main" id="{09EF419C-55EC-F6FE-4842-0966690E2D1E}"/>
                </a:ext>
              </a:extLst>
            </p:cNvPr>
            <p:cNvSpPr/>
            <p:nvPr/>
          </p:nvSpPr>
          <p:spPr>
            <a:xfrm>
              <a:off x="12823952" y="7956702"/>
              <a:ext cx="1706245" cy="172720"/>
            </a:xfrm>
            <a:custGeom>
              <a:avLst/>
              <a:gdLst/>
              <a:ahLst/>
              <a:cxnLst/>
              <a:rect l="l" t="t" r="r" b="b"/>
              <a:pathLst>
                <a:path w="1706244" h="172720">
                  <a:moveTo>
                    <a:pt x="1677288" y="0"/>
                  </a:moveTo>
                  <a:lnTo>
                    <a:pt x="28701" y="0"/>
                  </a:lnTo>
                  <a:lnTo>
                    <a:pt x="17520" y="2260"/>
                  </a:lnTo>
                  <a:lnTo>
                    <a:pt x="8397" y="8424"/>
                  </a:lnTo>
                  <a:lnTo>
                    <a:pt x="2252" y="17568"/>
                  </a:lnTo>
                  <a:lnTo>
                    <a:pt x="0" y="28765"/>
                  </a:lnTo>
                  <a:lnTo>
                    <a:pt x="0" y="143776"/>
                  </a:lnTo>
                  <a:lnTo>
                    <a:pt x="2252" y="154971"/>
                  </a:lnTo>
                  <a:lnTo>
                    <a:pt x="8397" y="164113"/>
                  </a:lnTo>
                  <a:lnTo>
                    <a:pt x="17520" y="170276"/>
                  </a:lnTo>
                  <a:lnTo>
                    <a:pt x="28701" y="172535"/>
                  </a:lnTo>
                  <a:lnTo>
                    <a:pt x="1677288" y="172535"/>
                  </a:lnTo>
                  <a:lnTo>
                    <a:pt x="1688490" y="170276"/>
                  </a:lnTo>
                  <a:lnTo>
                    <a:pt x="1697656" y="164113"/>
                  </a:lnTo>
                  <a:lnTo>
                    <a:pt x="1703845" y="154971"/>
                  </a:lnTo>
                  <a:lnTo>
                    <a:pt x="1706117" y="143776"/>
                  </a:lnTo>
                  <a:lnTo>
                    <a:pt x="1706117" y="28765"/>
                  </a:lnTo>
                  <a:lnTo>
                    <a:pt x="1703845" y="17568"/>
                  </a:lnTo>
                  <a:lnTo>
                    <a:pt x="1697656" y="8424"/>
                  </a:lnTo>
                  <a:lnTo>
                    <a:pt x="1688490" y="2260"/>
                  </a:lnTo>
                  <a:lnTo>
                    <a:pt x="16772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5">
              <a:hlinkClick r:id="rId4"/>
              <a:extLst>
                <a:ext uri="{FF2B5EF4-FFF2-40B4-BE49-F238E27FC236}">
                  <a16:creationId xmlns:a16="http://schemas.microsoft.com/office/drawing/2014/main" id="{8105C819-B904-0490-2A23-98D12ED9E02C}"/>
                </a:ext>
              </a:extLst>
            </p:cNvPr>
            <p:cNvSpPr/>
            <p:nvPr/>
          </p:nvSpPr>
          <p:spPr>
            <a:xfrm>
              <a:off x="12823952" y="7956702"/>
              <a:ext cx="1706245" cy="172720"/>
            </a:xfrm>
            <a:custGeom>
              <a:avLst/>
              <a:gdLst/>
              <a:ahLst/>
              <a:cxnLst/>
              <a:rect l="l" t="t" r="r" b="b"/>
              <a:pathLst>
                <a:path w="1706244" h="172720">
                  <a:moveTo>
                    <a:pt x="0" y="28765"/>
                  </a:moveTo>
                  <a:lnTo>
                    <a:pt x="2252" y="17568"/>
                  </a:lnTo>
                  <a:lnTo>
                    <a:pt x="8397" y="8424"/>
                  </a:lnTo>
                  <a:lnTo>
                    <a:pt x="17520" y="2260"/>
                  </a:lnTo>
                  <a:lnTo>
                    <a:pt x="28701" y="0"/>
                  </a:lnTo>
                  <a:lnTo>
                    <a:pt x="1677288" y="0"/>
                  </a:lnTo>
                  <a:lnTo>
                    <a:pt x="1688490" y="2260"/>
                  </a:lnTo>
                  <a:lnTo>
                    <a:pt x="1697656" y="8424"/>
                  </a:lnTo>
                  <a:lnTo>
                    <a:pt x="1703845" y="17568"/>
                  </a:lnTo>
                  <a:lnTo>
                    <a:pt x="1706117" y="28765"/>
                  </a:lnTo>
                  <a:lnTo>
                    <a:pt x="1706117" y="143776"/>
                  </a:lnTo>
                  <a:lnTo>
                    <a:pt x="1703845" y="154971"/>
                  </a:lnTo>
                  <a:lnTo>
                    <a:pt x="1697656" y="164113"/>
                  </a:lnTo>
                  <a:lnTo>
                    <a:pt x="1688490" y="170276"/>
                  </a:lnTo>
                  <a:lnTo>
                    <a:pt x="1677288" y="172535"/>
                  </a:lnTo>
                  <a:lnTo>
                    <a:pt x="28701" y="172535"/>
                  </a:lnTo>
                  <a:lnTo>
                    <a:pt x="17520" y="170276"/>
                  </a:lnTo>
                  <a:lnTo>
                    <a:pt x="8397" y="164113"/>
                  </a:lnTo>
                  <a:lnTo>
                    <a:pt x="2252" y="154971"/>
                  </a:lnTo>
                  <a:lnTo>
                    <a:pt x="0" y="143776"/>
                  </a:lnTo>
                  <a:lnTo>
                    <a:pt x="0" y="28765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1963" rIns="0" bIns="0" rtlCol="0">
            <a:spAutoFit/>
          </a:bodyPr>
          <a:lstStyle/>
          <a:p>
            <a:pPr marL="309245">
              <a:lnSpc>
                <a:spcPct val="100000"/>
              </a:lnSpc>
              <a:spcBef>
                <a:spcPts val="100"/>
              </a:spcBef>
            </a:pPr>
            <a:r>
              <a:rPr sz="3850" dirty="0"/>
              <a:t>Strategic</a:t>
            </a:r>
            <a:r>
              <a:rPr sz="3850" spc="-240" dirty="0"/>
              <a:t> </a:t>
            </a:r>
            <a:r>
              <a:rPr sz="3850" spc="-45" dirty="0"/>
              <a:t>Business</a:t>
            </a:r>
            <a:r>
              <a:rPr sz="3850" spc="-275" dirty="0"/>
              <a:t> </a:t>
            </a:r>
            <a:r>
              <a:rPr sz="3850" spc="-10" dirty="0"/>
              <a:t>Objectives</a:t>
            </a:r>
            <a:endParaRPr sz="385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9508" y="1554099"/>
            <a:ext cx="6402324" cy="395693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777036" y="5684647"/>
            <a:ext cx="6151245" cy="20129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-30" dirty="0">
                <a:solidFill>
                  <a:srgbClr val="DFD5DE"/>
                </a:solidFill>
                <a:latin typeface="Verdana"/>
                <a:cs typeface="Verdana"/>
              </a:rPr>
              <a:t>Informed</a:t>
            </a:r>
            <a:r>
              <a:rPr sz="1900" spc="-4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00" dirty="0">
                <a:solidFill>
                  <a:srgbClr val="DFD5DE"/>
                </a:solidFill>
                <a:latin typeface="Verdana"/>
                <a:cs typeface="Verdana"/>
              </a:rPr>
              <a:t>Acquisition</a:t>
            </a:r>
            <a:r>
              <a:rPr sz="1900" spc="4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00" spc="-10" dirty="0">
                <a:solidFill>
                  <a:srgbClr val="DFD5DE"/>
                </a:solidFill>
                <a:latin typeface="Verdana"/>
                <a:cs typeface="Verdana"/>
              </a:rPr>
              <a:t>Decisions</a:t>
            </a:r>
            <a:endParaRPr sz="1900">
              <a:latin typeface="Verdana"/>
              <a:cs typeface="Verdana"/>
            </a:endParaRPr>
          </a:p>
          <a:p>
            <a:pPr marL="12700" marR="5080">
              <a:lnSpc>
                <a:spcPct val="134500"/>
              </a:lnSpc>
              <a:spcBef>
                <a:spcPts val="860"/>
              </a:spcBef>
            </a:pP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Our</a:t>
            </a:r>
            <a:r>
              <a:rPr sz="15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primary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objective</a:t>
            </a:r>
            <a:r>
              <a:rPr sz="15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is</a:t>
            </a:r>
            <a:r>
              <a:rPr sz="15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114" dirty="0">
                <a:solidFill>
                  <a:srgbClr val="DFD5DE"/>
                </a:solidFill>
                <a:latin typeface="Arial MT"/>
                <a:cs typeface="Arial MT"/>
              </a:rPr>
              <a:t>to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conduct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an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in-</a:t>
            </a:r>
            <a:r>
              <a:rPr sz="1550" spc="75" dirty="0">
                <a:solidFill>
                  <a:srgbClr val="DFD5DE"/>
                </a:solidFill>
                <a:latin typeface="Arial MT"/>
                <a:cs typeface="Arial MT"/>
              </a:rPr>
              <a:t>depth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analysis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TellCo's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extensive</a:t>
            </a:r>
            <a:r>
              <a:rPr sz="1550" spc="1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550" spc="9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data.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analysis</a:t>
            </a:r>
            <a:r>
              <a:rPr sz="1550" spc="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provides</a:t>
            </a:r>
            <a:r>
              <a:rPr sz="1550" spc="10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critical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insights</a:t>
            </a:r>
            <a:r>
              <a:rPr sz="1550" spc="90" dirty="0">
                <a:solidFill>
                  <a:srgbClr val="DFD5DE"/>
                </a:solidFill>
                <a:latin typeface="Arial MT"/>
                <a:cs typeface="Arial MT"/>
              </a:rPr>
              <a:t> to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empower</a:t>
            </a:r>
            <a:r>
              <a:rPr sz="15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investors</a:t>
            </a:r>
            <a:r>
              <a:rPr sz="15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in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making</a:t>
            </a:r>
            <a:r>
              <a:rPr sz="15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informed</a:t>
            </a:r>
            <a:r>
              <a:rPr sz="15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acquisition</a:t>
            </a:r>
            <a:r>
              <a:rPr sz="15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decisions,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highlighting</a:t>
            </a:r>
            <a:r>
              <a:rPr sz="15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5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intrinsic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value</a:t>
            </a:r>
            <a:r>
              <a:rPr sz="15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80" dirty="0">
                <a:solidFill>
                  <a:srgbClr val="DFD5DE"/>
                </a:solidFill>
                <a:latin typeface="Arial MT"/>
                <a:cs typeface="Arial MT"/>
              </a:rPr>
              <a:t>growth</a:t>
            </a:r>
            <a:r>
              <a:rPr sz="15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80" dirty="0">
                <a:solidFill>
                  <a:srgbClr val="DFD5DE"/>
                </a:solidFill>
                <a:latin typeface="Arial MT"/>
                <a:cs typeface="Arial MT"/>
              </a:rPr>
              <a:t>potential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embedded </a:t>
            </a:r>
            <a:r>
              <a:rPr sz="1550" spc="90" dirty="0">
                <a:solidFill>
                  <a:srgbClr val="DFD5DE"/>
                </a:solidFill>
                <a:latin typeface="Arial MT"/>
                <a:cs typeface="Arial MT"/>
              </a:rPr>
              <a:t>within</a:t>
            </a:r>
            <a:r>
              <a:rPr sz="15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TellCo's</a:t>
            </a:r>
            <a:r>
              <a:rPr sz="15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base.</a:t>
            </a:r>
            <a:endParaRPr sz="1550">
              <a:latin typeface="Arial MT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38517" y="1554099"/>
            <a:ext cx="6402323" cy="3956939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7426579" y="5684647"/>
            <a:ext cx="6381115" cy="1694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dirty="0">
                <a:solidFill>
                  <a:srgbClr val="DFD5DE"/>
                </a:solidFill>
                <a:latin typeface="Verdana"/>
                <a:cs typeface="Verdana"/>
              </a:rPr>
              <a:t>Unveiling</a:t>
            </a:r>
            <a:r>
              <a:rPr sz="1900" spc="-14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00" dirty="0">
                <a:solidFill>
                  <a:srgbClr val="DFD5DE"/>
                </a:solidFill>
                <a:latin typeface="Verdana"/>
                <a:cs typeface="Verdana"/>
              </a:rPr>
              <a:t>User</a:t>
            </a:r>
            <a:r>
              <a:rPr sz="1900" spc="-17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00" spc="-45" dirty="0">
                <a:solidFill>
                  <a:srgbClr val="DFD5DE"/>
                </a:solidFill>
                <a:latin typeface="Verdana"/>
                <a:cs typeface="Verdana"/>
              </a:rPr>
              <a:t>Behavior</a:t>
            </a:r>
            <a:r>
              <a:rPr sz="1900" spc="-15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00" dirty="0">
                <a:solidFill>
                  <a:srgbClr val="DFD5DE"/>
                </a:solidFill>
                <a:latin typeface="Verdana"/>
                <a:cs typeface="Verdana"/>
              </a:rPr>
              <a:t>€</a:t>
            </a:r>
            <a:r>
              <a:rPr sz="1900" spc="-18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00" spc="-10" dirty="0">
                <a:solidFill>
                  <a:srgbClr val="DFD5DE"/>
                </a:solidFill>
                <a:latin typeface="Verdana"/>
                <a:cs typeface="Verdana"/>
              </a:rPr>
              <a:t>Trends</a:t>
            </a:r>
            <a:endParaRPr sz="1900">
              <a:latin typeface="Verdana"/>
              <a:cs typeface="Verdana"/>
            </a:endParaRPr>
          </a:p>
          <a:p>
            <a:pPr marL="12700" marR="5080">
              <a:lnSpc>
                <a:spcPct val="134400"/>
              </a:lnSpc>
              <a:spcBef>
                <a:spcPts val="860"/>
              </a:spcBef>
            </a:pPr>
            <a:r>
              <a:rPr sz="1550" spc="-65" dirty="0">
                <a:solidFill>
                  <a:srgbClr val="DFD5DE"/>
                </a:solidFill>
                <a:latin typeface="Arial MT"/>
                <a:cs typeface="Arial MT"/>
              </a:rPr>
              <a:t>We</a:t>
            </a:r>
            <a:r>
              <a:rPr sz="15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meticulously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identify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key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patterns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related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114" dirty="0">
                <a:solidFill>
                  <a:srgbClr val="DFD5DE"/>
                </a:solidFill>
                <a:latin typeface="Arial MT"/>
                <a:cs typeface="Arial MT"/>
              </a:rPr>
              <a:t>to</a:t>
            </a:r>
            <a:r>
              <a:rPr sz="15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growth, 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engagement,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 overall</a:t>
            </a:r>
            <a:r>
              <a:rPr sz="15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experience,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satisfaction.</a:t>
            </a:r>
            <a:r>
              <a:rPr sz="15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By</a:t>
            </a:r>
            <a:r>
              <a:rPr sz="15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dissecting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these 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metrics,</a:t>
            </a:r>
            <a:r>
              <a:rPr sz="15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we</a:t>
            </a:r>
            <a:r>
              <a:rPr sz="15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80" dirty="0">
                <a:solidFill>
                  <a:srgbClr val="DFD5DE"/>
                </a:solidFill>
                <a:latin typeface="Arial MT"/>
                <a:cs typeface="Arial MT"/>
              </a:rPr>
              <a:t>paint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a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comprehensive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picture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5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5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current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user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landscape</a:t>
            </a:r>
            <a:r>
              <a:rPr sz="155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forecast</a:t>
            </a:r>
            <a:r>
              <a:rPr sz="1550" spc="114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5" dirty="0">
                <a:solidFill>
                  <a:srgbClr val="DFD5DE"/>
                </a:solidFill>
                <a:latin typeface="Arial MT"/>
                <a:cs typeface="Arial MT"/>
              </a:rPr>
              <a:t>future</a:t>
            </a:r>
            <a:r>
              <a:rPr sz="1550" spc="10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trends,</a:t>
            </a:r>
            <a:r>
              <a:rPr sz="1550" spc="1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ensuring</a:t>
            </a:r>
            <a:r>
              <a:rPr sz="1550" spc="1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</a:t>
            </a:r>
            <a:r>
              <a:rPr sz="1550" spc="10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clear</a:t>
            </a:r>
            <a:r>
              <a:rPr sz="1550" spc="10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understanding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426579" y="7436002"/>
            <a:ext cx="4976495" cy="2616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5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TellCo's</a:t>
            </a:r>
            <a:r>
              <a:rPr sz="15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market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position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operational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efficiency.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"/>
            <a:ext cx="3657599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94175" y="346024"/>
            <a:ext cx="5771515" cy="437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dirty="0"/>
              <a:t>Comprehensive</a:t>
            </a:r>
            <a:r>
              <a:rPr sz="2700" spc="-250" dirty="0"/>
              <a:t> </a:t>
            </a:r>
            <a:r>
              <a:rPr sz="2700" spc="-30" dirty="0"/>
              <a:t>Dataset</a:t>
            </a:r>
            <a:r>
              <a:rPr sz="2700" spc="-229" dirty="0"/>
              <a:t> </a:t>
            </a:r>
            <a:r>
              <a:rPr sz="2700" spc="-10" dirty="0"/>
              <a:t>Overview</a:t>
            </a:r>
            <a:endParaRPr sz="270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206494" y="1011808"/>
            <a:ext cx="3493261" cy="21589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194175" y="3319093"/>
            <a:ext cx="4833620" cy="9544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350" dirty="0">
                <a:solidFill>
                  <a:srgbClr val="DFD5DE"/>
                </a:solidFill>
                <a:latin typeface="Verdana"/>
                <a:cs typeface="Verdana"/>
              </a:rPr>
              <a:t>Rich</a:t>
            </a:r>
            <a:r>
              <a:rPr sz="1350" spc="-12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350" spc="-25" dirty="0">
                <a:solidFill>
                  <a:srgbClr val="DFD5DE"/>
                </a:solidFill>
                <a:latin typeface="Verdana"/>
                <a:cs typeface="Verdana"/>
              </a:rPr>
              <a:t>Data</a:t>
            </a:r>
            <a:r>
              <a:rPr sz="1350" spc="-14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350" spc="-10" dirty="0">
                <a:solidFill>
                  <a:srgbClr val="DFD5DE"/>
                </a:solidFill>
                <a:latin typeface="Verdana"/>
                <a:cs typeface="Verdana"/>
              </a:rPr>
              <a:t>Source</a:t>
            </a:r>
            <a:endParaRPr sz="1350">
              <a:latin typeface="Verdana"/>
              <a:cs typeface="Verdana"/>
            </a:endParaRPr>
          </a:p>
          <a:p>
            <a:pPr marL="12700" marR="5080">
              <a:lnSpc>
                <a:spcPct val="135200"/>
              </a:lnSpc>
              <a:spcBef>
                <a:spcPts val="575"/>
              </a:spcBef>
            </a:pPr>
            <a:r>
              <a:rPr sz="1050" spc="-40" dirty="0">
                <a:solidFill>
                  <a:srgbClr val="DFD5DE"/>
                </a:solidFill>
                <a:latin typeface="Arial MT"/>
                <a:cs typeface="Arial MT"/>
              </a:rPr>
              <a:t>We</a:t>
            </a:r>
            <a:r>
              <a:rPr sz="1050" spc="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leverage</a:t>
            </a:r>
            <a:r>
              <a:rPr sz="10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one</a:t>
            </a:r>
            <a:r>
              <a:rPr sz="10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65" dirty="0">
                <a:solidFill>
                  <a:srgbClr val="DFD5DE"/>
                </a:solidFill>
                <a:latin typeface="Arial MT"/>
                <a:cs typeface="Arial MT"/>
              </a:rPr>
              <a:t>month</a:t>
            </a:r>
            <a:r>
              <a:rPr sz="10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050" spc="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comprehensive</a:t>
            </a:r>
            <a:r>
              <a:rPr sz="10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Telco</a:t>
            </a:r>
            <a:r>
              <a:rPr sz="10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-50" dirty="0">
                <a:solidFill>
                  <a:srgbClr val="DFD5DE"/>
                </a:solidFill>
                <a:latin typeface="Arial MT"/>
                <a:cs typeface="Arial MT"/>
              </a:rPr>
              <a:t>xDR</a:t>
            </a:r>
            <a:r>
              <a:rPr sz="10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(eXperience</a:t>
            </a:r>
            <a:r>
              <a:rPr sz="10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-20" dirty="0">
                <a:solidFill>
                  <a:srgbClr val="DFD5DE"/>
                </a:solidFill>
                <a:latin typeface="Arial MT"/>
                <a:cs typeface="Arial MT"/>
              </a:rPr>
              <a:t>Data</a:t>
            </a:r>
            <a:r>
              <a:rPr sz="1050" spc="50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Record)</a:t>
            </a:r>
            <a:r>
              <a:rPr sz="10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20" dirty="0">
                <a:solidFill>
                  <a:srgbClr val="DFD5DE"/>
                </a:solidFill>
                <a:latin typeface="Arial MT"/>
                <a:cs typeface="Arial MT"/>
              </a:rPr>
              <a:t>data.</a:t>
            </a:r>
            <a:r>
              <a:rPr sz="10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10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20" dirty="0">
                <a:solidFill>
                  <a:srgbClr val="DFD5DE"/>
                </a:solidFill>
                <a:latin typeface="Arial MT"/>
                <a:cs typeface="Arial MT"/>
              </a:rPr>
              <a:t>detailed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20" dirty="0">
                <a:solidFill>
                  <a:srgbClr val="DFD5DE"/>
                </a:solidFill>
                <a:latin typeface="Arial MT"/>
                <a:cs typeface="Arial MT"/>
              </a:rPr>
              <a:t>dataset</a:t>
            </a:r>
            <a:r>
              <a:rPr sz="10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20" dirty="0">
                <a:solidFill>
                  <a:srgbClr val="DFD5DE"/>
                </a:solidFill>
                <a:latin typeface="Arial MT"/>
                <a:cs typeface="Arial MT"/>
              </a:rPr>
              <a:t>captures</a:t>
            </a:r>
            <a:r>
              <a:rPr sz="10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a </a:t>
            </a:r>
            <a:r>
              <a:rPr sz="1050" spc="20" dirty="0">
                <a:solidFill>
                  <a:srgbClr val="DFD5DE"/>
                </a:solidFill>
                <a:latin typeface="Arial MT"/>
                <a:cs typeface="Arial MT"/>
              </a:rPr>
              <a:t>wide</a:t>
            </a:r>
            <a:r>
              <a:rPr sz="10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20" dirty="0">
                <a:solidFill>
                  <a:srgbClr val="DFD5DE"/>
                </a:solidFill>
                <a:latin typeface="Arial MT"/>
                <a:cs typeface="Arial MT"/>
              </a:rPr>
              <a:t>array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2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 user</a:t>
            </a:r>
            <a:r>
              <a:rPr sz="10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-10" dirty="0">
                <a:solidFill>
                  <a:srgbClr val="DFD5DE"/>
                </a:solidFill>
                <a:latin typeface="Arial MT"/>
                <a:cs typeface="Arial MT"/>
              </a:rPr>
              <a:t>interactions, </a:t>
            </a:r>
            <a:r>
              <a:rPr sz="1050" spc="45" dirty="0">
                <a:solidFill>
                  <a:srgbClr val="DFD5DE"/>
                </a:solidFill>
                <a:latin typeface="Arial MT"/>
                <a:cs typeface="Arial MT"/>
              </a:rPr>
              <a:t>providing</a:t>
            </a:r>
            <a:r>
              <a:rPr sz="10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a</a:t>
            </a:r>
            <a:r>
              <a:rPr sz="10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granular</a:t>
            </a:r>
            <a:r>
              <a:rPr sz="10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view</a:t>
            </a:r>
            <a:r>
              <a:rPr sz="10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0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55" dirty="0">
                <a:solidFill>
                  <a:srgbClr val="DFD5DE"/>
                </a:solidFill>
                <a:latin typeface="Arial MT"/>
                <a:cs typeface="Arial MT"/>
              </a:rPr>
              <a:t>network</a:t>
            </a:r>
            <a:r>
              <a:rPr sz="10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usage and</a:t>
            </a:r>
            <a:r>
              <a:rPr sz="10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service</a:t>
            </a:r>
            <a:r>
              <a:rPr sz="10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35" dirty="0">
                <a:solidFill>
                  <a:srgbClr val="DFD5DE"/>
                </a:solidFill>
                <a:latin typeface="Arial MT"/>
                <a:cs typeface="Arial MT"/>
              </a:rPr>
              <a:t>consumption.</a:t>
            </a:r>
            <a:endParaRPr sz="1050">
              <a:latin typeface="Arial MT"/>
              <a:cs typeface="Arial MT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29725" y="1011808"/>
            <a:ext cx="3493261" cy="215899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217914" y="3319093"/>
            <a:ext cx="4669790" cy="11696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350" spc="-20" dirty="0">
                <a:solidFill>
                  <a:srgbClr val="DFD5DE"/>
                </a:solidFill>
                <a:latin typeface="Verdana"/>
                <a:cs typeface="Verdana"/>
              </a:rPr>
              <a:t>Diverse</a:t>
            </a:r>
            <a:r>
              <a:rPr sz="1350" spc="-13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350" spc="70" dirty="0">
                <a:solidFill>
                  <a:srgbClr val="DFD5DE"/>
                </a:solidFill>
                <a:latin typeface="Verdana"/>
                <a:cs typeface="Verdana"/>
              </a:rPr>
              <a:t>App</a:t>
            </a:r>
            <a:r>
              <a:rPr sz="1350" spc="-14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350" spc="-20" dirty="0">
                <a:solidFill>
                  <a:srgbClr val="DFD5DE"/>
                </a:solidFill>
                <a:latin typeface="Verdana"/>
                <a:cs typeface="Verdana"/>
              </a:rPr>
              <a:t>Usage</a:t>
            </a:r>
            <a:endParaRPr sz="1350">
              <a:latin typeface="Verdana"/>
              <a:cs typeface="Verdana"/>
            </a:endParaRPr>
          </a:p>
          <a:p>
            <a:pPr marL="12700" marR="5080">
              <a:lnSpc>
                <a:spcPct val="134900"/>
              </a:lnSpc>
              <a:spcBef>
                <a:spcPts val="580"/>
              </a:spcBef>
            </a:pP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0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dataset</a:t>
            </a:r>
            <a:r>
              <a:rPr sz="10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includes</a:t>
            </a:r>
            <a:r>
              <a:rPr sz="10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crucial </a:t>
            </a:r>
            <a:r>
              <a:rPr sz="1050" spc="55" dirty="0">
                <a:solidFill>
                  <a:srgbClr val="DFD5DE"/>
                </a:solidFill>
                <a:latin typeface="Arial MT"/>
                <a:cs typeface="Arial MT"/>
              </a:rPr>
              <a:t>information</a:t>
            </a:r>
            <a:r>
              <a:rPr sz="10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on</a:t>
            </a:r>
            <a:r>
              <a:rPr sz="10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050" spc="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engagement</a:t>
            </a:r>
            <a:r>
              <a:rPr sz="10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70" dirty="0">
                <a:solidFill>
                  <a:srgbClr val="DFD5DE"/>
                </a:solidFill>
                <a:latin typeface="Arial MT"/>
                <a:cs typeface="Arial MT"/>
              </a:rPr>
              <a:t>with</a:t>
            </a:r>
            <a:r>
              <a:rPr sz="10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35" dirty="0">
                <a:solidFill>
                  <a:srgbClr val="DFD5DE"/>
                </a:solidFill>
                <a:latin typeface="Arial MT"/>
                <a:cs typeface="Arial MT"/>
              </a:rPr>
              <a:t>popular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applications</a:t>
            </a:r>
            <a:r>
              <a:rPr sz="1050" spc="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such</a:t>
            </a:r>
            <a:r>
              <a:rPr sz="1050" spc="1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-20" dirty="0">
                <a:solidFill>
                  <a:srgbClr val="DFD5DE"/>
                </a:solidFill>
                <a:latin typeface="Arial MT"/>
                <a:cs typeface="Arial MT"/>
              </a:rPr>
              <a:t>as</a:t>
            </a:r>
            <a:r>
              <a:rPr sz="1050" spc="1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YouTube,</a:t>
            </a:r>
            <a:r>
              <a:rPr sz="1050" spc="1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Netflix,</a:t>
            </a:r>
            <a:r>
              <a:rPr sz="1050" spc="114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various</a:t>
            </a:r>
            <a:r>
              <a:rPr sz="1050" spc="1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gaming</a:t>
            </a:r>
            <a:r>
              <a:rPr sz="105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platforms,</a:t>
            </a:r>
            <a:r>
              <a:rPr sz="1050" spc="1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050" spc="114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-50" dirty="0">
                <a:solidFill>
                  <a:srgbClr val="DFD5DE"/>
                </a:solidFill>
                <a:latin typeface="Arial MT"/>
                <a:cs typeface="Arial MT"/>
              </a:rPr>
              <a:t>a </a:t>
            </a:r>
            <a:r>
              <a:rPr sz="1050" spc="60" dirty="0">
                <a:solidFill>
                  <a:srgbClr val="DFD5DE"/>
                </a:solidFill>
                <a:latin typeface="Arial MT"/>
                <a:cs typeface="Arial MT"/>
              </a:rPr>
              <a:t>multitude</a:t>
            </a:r>
            <a:r>
              <a:rPr sz="10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0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social</a:t>
            </a:r>
            <a:r>
              <a:rPr sz="10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media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apps.</a:t>
            </a:r>
            <a:r>
              <a:rPr sz="10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10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allows</a:t>
            </a:r>
            <a:r>
              <a:rPr sz="10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50" dirty="0">
                <a:solidFill>
                  <a:srgbClr val="DFD5DE"/>
                </a:solidFill>
                <a:latin typeface="Arial MT"/>
                <a:cs typeface="Arial MT"/>
              </a:rPr>
              <a:t>for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 in-</a:t>
            </a:r>
            <a:r>
              <a:rPr sz="1050" spc="55" dirty="0">
                <a:solidFill>
                  <a:srgbClr val="DFD5DE"/>
                </a:solidFill>
                <a:latin typeface="Arial MT"/>
                <a:cs typeface="Arial MT"/>
              </a:rPr>
              <a:t>depth</a:t>
            </a:r>
            <a:r>
              <a:rPr sz="10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analysis</a:t>
            </a:r>
            <a:r>
              <a:rPr sz="10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-25" dirty="0">
                <a:solidFill>
                  <a:srgbClr val="DFD5DE"/>
                </a:solidFill>
                <a:latin typeface="Arial MT"/>
                <a:cs typeface="Arial MT"/>
              </a:rPr>
              <a:t>of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application-specific</a:t>
            </a:r>
            <a:r>
              <a:rPr sz="1050" spc="150" dirty="0">
                <a:solidFill>
                  <a:srgbClr val="DFD5DE"/>
                </a:solidFill>
                <a:latin typeface="Arial MT"/>
                <a:cs typeface="Arial MT"/>
              </a:rPr>
              <a:t>  </a:t>
            </a:r>
            <a:r>
              <a:rPr sz="1050" spc="-10" dirty="0">
                <a:solidFill>
                  <a:srgbClr val="DFD5DE"/>
                </a:solidFill>
                <a:latin typeface="Arial MT"/>
                <a:cs typeface="Arial MT"/>
              </a:rPr>
              <a:t>behaviors.</a:t>
            </a:r>
            <a:endParaRPr sz="1050">
              <a:latin typeface="Arial MT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206494" y="4860086"/>
            <a:ext cx="3493261" cy="21590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4194175" y="7168692"/>
            <a:ext cx="4870450" cy="9544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350" spc="-30" dirty="0">
                <a:solidFill>
                  <a:srgbClr val="DFD5DE"/>
                </a:solidFill>
                <a:latin typeface="Verdana"/>
                <a:cs typeface="Verdana"/>
              </a:rPr>
              <a:t>Extensive</a:t>
            </a:r>
            <a:r>
              <a:rPr sz="1350" spc="-114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350" spc="-10" dirty="0">
                <a:solidFill>
                  <a:srgbClr val="DFD5DE"/>
                </a:solidFill>
                <a:latin typeface="Verdana"/>
                <a:cs typeface="Verdana"/>
              </a:rPr>
              <a:t>Features</a:t>
            </a:r>
            <a:endParaRPr sz="1350">
              <a:latin typeface="Verdana"/>
              <a:cs typeface="Verdana"/>
            </a:endParaRPr>
          </a:p>
          <a:p>
            <a:pPr marL="12700" marR="5080">
              <a:lnSpc>
                <a:spcPct val="135200"/>
              </a:lnSpc>
              <a:spcBef>
                <a:spcPts val="570"/>
              </a:spcBef>
            </a:pP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With</a:t>
            </a:r>
            <a:r>
              <a:rPr sz="10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over</a:t>
            </a:r>
            <a:r>
              <a:rPr sz="10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150</a:t>
            </a:r>
            <a:r>
              <a:rPr sz="1050" spc="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features</a:t>
            </a:r>
            <a:r>
              <a:rPr sz="10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per</a:t>
            </a:r>
            <a:r>
              <a:rPr sz="10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user, the</a:t>
            </a:r>
            <a:r>
              <a:rPr sz="105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dataset</a:t>
            </a:r>
            <a:r>
              <a:rPr sz="10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offers</a:t>
            </a:r>
            <a:r>
              <a:rPr sz="10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10" dirty="0">
                <a:solidFill>
                  <a:srgbClr val="DFD5DE"/>
                </a:solidFill>
                <a:latin typeface="Arial MT"/>
                <a:cs typeface="Arial MT"/>
              </a:rPr>
              <a:t>a</a:t>
            </a:r>
            <a:r>
              <a:rPr sz="10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60" dirty="0">
                <a:solidFill>
                  <a:srgbClr val="DFD5DE"/>
                </a:solidFill>
                <a:latin typeface="Arial MT"/>
                <a:cs typeface="Arial MT"/>
              </a:rPr>
              <a:t>multi-</a:t>
            </a:r>
            <a:r>
              <a:rPr sz="1050" spc="-10" dirty="0">
                <a:solidFill>
                  <a:srgbClr val="DFD5DE"/>
                </a:solidFill>
                <a:latin typeface="Arial MT"/>
                <a:cs typeface="Arial MT"/>
              </a:rPr>
              <a:t>dimensional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perspective</a:t>
            </a:r>
            <a:r>
              <a:rPr sz="1050" spc="10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on</a:t>
            </a:r>
            <a:r>
              <a:rPr sz="1050" spc="1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050" spc="1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behavior.</a:t>
            </a:r>
            <a:r>
              <a:rPr sz="1050" spc="10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-10" dirty="0">
                <a:solidFill>
                  <a:srgbClr val="DFD5DE"/>
                </a:solidFill>
                <a:latin typeface="Arial MT"/>
                <a:cs typeface="Arial MT"/>
              </a:rPr>
              <a:t>These</a:t>
            </a:r>
            <a:r>
              <a:rPr sz="1050" spc="1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features</a:t>
            </a:r>
            <a:r>
              <a:rPr sz="105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range</a:t>
            </a:r>
            <a:r>
              <a:rPr sz="1050" spc="8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60" dirty="0">
                <a:solidFill>
                  <a:srgbClr val="DFD5DE"/>
                </a:solidFill>
                <a:latin typeface="Arial MT"/>
                <a:cs typeface="Arial MT"/>
              </a:rPr>
              <a:t>from</a:t>
            </a:r>
            <a:r>
              <a:rPr sz="1050" spc="1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connection</a:t>
            </a:r>
            <a:r>
              <a:rPr sz="1050" spc="9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details</a:t>
            </a:r>
            <a:r>
              <a:rPr sz="105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50" dirty="0">
                <a:solidFill>
                  <a:srgbClr val="DFD5DE"/>
                </a:solidFill>
                <a:latin typeface="Arial MT"/>
                <a:cs typeface="Arial MT"/>
              </a:rPr>
              <a:t>to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device</a:t>
            </a:r>
            <a:r>
              <a:rPr sz="1050" spc="1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specifications</a:t>
            </a:r>
            <a:r>
              <a:rPr sz="1050" spc="10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050" spc="1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service</a:t>
            </a:r>
            <a:r>
              <a:rPr sz="1050" spc="1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45" dirty="0">
                <a:solidFill>
                  <a:srgbClr val="DFD5DE"/>
                </a:solidFill>
                <a:latin typeface="Arial MT"/>
                <a:cs typeface="Arial MT"/>
              </a:rPr>
              <a:t>consumption</a:t>
            </a:r>
            <a:r>
              <a:rPr sz="1050" spc="1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patterns,</a:t>
            </a:r>
            <a:r>
              <a:rPr sz="1050" spc="9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dirty="0">
                <a:solidFill>
                  <a:srgbClr val="DFD5DE"/>
                </a:solidFill>
                <a:latin typeface="Arial MT"/>
                <a:cs typeface="Arial MT"/>
              </a:rPr>
              <a:t>enabling</a:t>
            </a:r>
            <a:r>
              <a:rPr sz="105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050" spc="-10" dirty="0">
                <a:solidFill>
                  <a:srgbClr val="DFD5DE"/>
                </a:solidFill>
                <a:latin typeface="Arial MT"/>
                <a:cs typeface="Arial MT"/>
              </a:rPr>
              <a:t>robust</a:t>
            </a:r>
            <a:endParaRPr sz="1050">
              <a:latin typeface="Arial MT"/>
              <a:cs typeface="Arial MT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12817602" y="7648778"/>
            <a:ext cx="1718945" cy="487045"/>
            <a:chOff x="12817602" y="7648778"/>
            <a:chExt cx="1718945" cy="487045"/>
          </a:xfrm>
        </p:grpSpPr>
        <p:sp>
          <p:nvSpPr>
            <p:cNvPr id="11" name="object 11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8130" rIns="0" bIns="0" rtlCol="0">
            <a:spAutoFit/>
          </a:bodyPr>
          <a:lstStyle/>
          <a:p>
            <a:pPr marL="262890">
              <a:lnSpc>
                <a:spcPct val="100000"/>
              </a:lnSpc>
              <a:spcBef>
                <a:spcPts val="100"/>
              </a:spcBef>
            </a:pPr>
            <a:r>
              <a:rPr sz="3650" spc="-10" dirty="0"/>
              <a:t>Navigating</a:t>
            </a:r>
            <a:r>
              <a:rPr sz="3650" spc="-350" dirty="0"/>
              <a:t> </a:t>
            </a:r>
            <a:r>
              <a:rPr sz="3650" spc="-25" dirty="0"/>
              <a:t>Dataset</a:t>
            </a:r>
            <a:r>
              <a:rPr sz="3650" spc="-345" dirty="0"/>
              <a:t> </a:t>
            </a:r>
            <a:r>
              <a:rPr sz="3650" spc="-10" dirty="0"/>
              <a:t>Challenges</a:t>
            </a:r>
            <a:endParaRPr sz="365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2950" y="1578762"/>
            <a:ext cx="6345682" cy="6345682"/>
          </a:xfrm>
          <a:prstGeom prst="rect">
            <a:avLst/>
          </a:prstGeom>
        </p:spPr>
      </p:pic>
      <p:grpSp>
        <p:nvGrpSpPr>
          <p:cNvPr id="7" name="object 7"/>
          <p:cNvGrpSpPr/>
          <p:nvPr/>
        </p:nvGrpSpPr>
        <p:grpSpPr>
          <a:xfrm>
            <a:off x="7549388" y="1578736"/>
            <a:ext cx="418465" cy="418465"/>
            <a:chOff x="7549388" y="1578736"/>
            <a:chExt cx="418465" cy="418465"/>
          </a:xfrm>
        </p:grpSpPr>
        <p:sp>
          <p:nvSpPr>
            <p:cNvPr id="8" name="object 8"/>
            <p:cNvSpPr/>
            <p:nvPr/>
          </p:nvSpPr>
          <p:spPr>
            <a:xfrm>
              <a:off x="7549388" y="1578736"/>
              <a:ext cx="418465" cy="418465"/>
            </a:xfrm>
            <a:custGeom>
              <a:avLst/>
              <a:gdLst/>
              <a:ahLst/>
              <a:cxnLst/>
              <a:rect l="l" t="t" r="r" b="b"/>
              <a:pathLst>
                <a:path w="418465" h="418464">
                  <a:moveTo>
                    <a:pt x="390016" y="0"/>
                  </a:moveTo>
                  <a:lnTo>
                    <a:pt x="27812" y="0"/>
                  </a:lnTo>
                  <a:lnTo>
                    <a:pt x="16984" y="2186"/>
                  </a:lnTo>
                  <a:lnTo>
                    <a:pt x="8143" y="8159"/>
                  </a:lnTo>
                  <a:lnTo>
                    <a:pt x="2184" y="17037"/>
                  </a:lnTo>
                  <a:lnTo>
                    <a:pt x="0" y="27940"/>
                  </a:lnTo>
                  <a:lnTo>
                    <a:pt x="0" y="390017"/>
                  </a:lnTo>
                  <a:lnTo>
                    <a:pt x="2184" y="400919"/>
                  </a:lnTo>
                  <a:lnTo>
                    <a:pt x="8143" y="409797"/>
                  </a:lnTo>
                  <a:lnTo>
                    <a:pt x="16984" y="415770"/>
                  </a:lnTo>
                  <a:lnTo>
                    <a:pt x="27812" y="417957"/>
                  </a:lnTo>
                  <a:lnTo>
                    <a:pt x="390016" y="417957"/>
                  </a:lnTo>
                  <a:lnTo>
                    <a:pt x="400865" y="415770"/>
                  </a:lnTo>
                  <a:lnTo>
                    <a:pt x="409749" y="409797"/>
                  </a:lnTo>
                  <a:lnTo>
                    <a:pt x="415752" y="400919"/>
                  </a:lnTo>
                  <a:lnTo>
                    <a:pt x="417956" y="390017"/>
                  </a:lnTo>
                  <a:lnTo>
                    <a:pt x="417956" y="27940"/>
                  </a:lnTo>
                  <a:lnTo>
                    <a:pt x="415752" y="17037"/>
                  </a:lnTo>
                  <a:lnTo>
                    <a:pt x="409749" y="8159"/>
                  </a:lnTo>
                  <a:lnTo>
                    <a:pt x="400865" y="2186"/>
                  </a:lnTo>
                  <a:lnTo>
                    <a:pt x="390016" y="0"/>
                  </a:lnTo>
                  <a:close/>
                </a:path>
              </a:pathLst>
            </a:custGeom>
            <a:solidFill>
              <a:srgbClr val="2525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18984" y="1613636"/>
              <a:ext cx="278599" cy="348259"/>
            </a:xfrm>
            <a:prstGeom prst="rect">
              <a:avLst/>
            </a:prstGeom>
          </p:spPr>
        </p:pic>
      </p:grpSp>
      <p:grpSp>
        <p:nvGrpSpPr>
          <p:cNvPr id="10" name="object 10"/>
          <p:cNvGrpSpPr/>
          <p:nvPr/>
        </p:nvGrpSpPr>
        <p:grpSpPr>
          <a:xfrm>
            <a:off x="7549388" y="3678682"/>
            <a:ext cx="418465" cy="418465"/>
            <a:chOff x="7549388" y="3678682"/>
            <a:chExt cx="418465" cy="418465"/>
          </a:xfrm>
        </p:grpSpPr>
        <p:sp>
          <p:nvSpPr>
            <p:cNvPr id="11" name="object 11"/>
            <p:cNvSpPr/>
            <p:nvPr/>
          </p:nvSpPr>
          <p:spPr>
            <a:xfrm>
              <a:off x="7549388" y="3678682"/>
              <a:ext cx="418465" cy="418465"/>
            </a:xfrm>
            <a:custGeom>
              <a:avLst/>
              <a:gdLst/>
              <a:ahLst/>
              <a:cxnLst/>
              <a:rect l="l" t="t" r="r" b="b"/>
              <a:pathLst>
                <a:path w="418465" h="418464">
                  <a:moveTo>
                    <a:pt x="390016" y="0"/>
                  </a:moveTo>
                  <a:lnTo>
                    <a:pt x="27812" y="0"/>
                  </a:lnTo>
                  <a:lnTo>
                    <a:pt x="16984" y="2184"/>
                  </a:lnTo>
                  <a:lnTo>
                    <a:pt x="8143" y="8143"/>
                  </a:lnTo>
                  <a:lnTo>
                    <a:pt x="2184" y="16984"/>
                  </a:lnTo>
                  <a:lnTo>
                    <a:pt x="0" y="27812"/>
                  </a:lnTo>
                  <a:lnTo>
                    <a:pt x="0" y="390016"/>
                  </a:lnTo>
                  <a:lnTo>
                    <a:pt x="2184" y="400865"/>
                  </a:lnTo>
                  <a:lnTo>
                    <a:pt x="8143" y="409749"/>
                  </a:lnTo>
                  <a:lnTo>
                    <a:pt x="16984" y="415752"/>
                  </a:lnTo>
                  <a:lnTo>
                    <a:pt x="27812" y="417956"/>
                  </a:lnTo>
                  <a:lnTo>
                    <a:pt x="390016" y="417956"/>
                  </a:lnTo>
                  <a:lnTo>
                    <a:pt x="400865" y="415752"/>
                  </a:lnTo>
                  <a:lnTo>
                    <a:pt x="409749" y="409749"/>
                  </a:lnTo>
                  <a:lnTo>
                    <a:pt x="415752" y="400865"/>
                  </a:lnTo>
                  <a:lnTo>
                    <a:pt x="417956" y="390016"/>
                  </a:lnTo>
                  <a:lnTo>
                    <a:pt x="417956" y="27812"/>
                  </a:lnTo>
                  <a:lnTo>
                    <a:pt x="415752" y="16984"/>
                  </a:lnTo>
                  <a:lnTo>
                    <a:pt x="409749" y="8143"/>
                  </a:lnTo>
                  <a:lnTo>
                    <a:pt x="400865" y="2184"/>
                  </a:lnTo>
                  <a:lnTo>
                    <a:pt x="390016" y="0"/>
                  </a:lnTo>
                  <a:close/>
                </a:path>
              </a:pathLst>
            </a:custGeom>
            <a:solidFill>
              <a:srgbClr val="2525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18984" y="3713454"/>
              <a:ext cx="278599" cy="348259"/>
            </a:xfrm>
            <a:prstGeom prst="rect">
              <a:avLst/>
            </a:prstGeom>
          </p:spPr>
        </p:pic>
      </p:grpSp>
      <p:grpSp>
        <p:nvGrpSpPr>
          <p:cNvPr id="13" name="object 13"/>
          <p:cNvGrpSpPr/>
          <p:nvPr/>
        </p:nvGrpSpPr>
        <p:grpSpPr>
          <a:xfrm>
            <a:off x="7549388" y="5778627"/>
            <a:ext cx="418465" cy="417830"/>
            <a:chOff x="7549388" y="5778627"/>
            <a:chExt cx="418465" cy="417830"/>
          </a:xfrm>
        </p:grpSpPr>
        <p:sp>
          <p:nvSpPr>
            <p:cNvPr id="14" name="object 14"/>
            <p:cNvSpPr/>
            <p:nvPr/>
          </p:nvSpPr>
          <p:spPr>
            <a:xfrm>
              <a:off x="7549388" y="5778627"/>
              <a:ext cx="418465" cy="417830"/>
            </a:xfrm>
            <a:custGeom>
              <a:avLst/>
              <a:gdLst/>
              <a:ahLst/>
              <a:cxnLst/>
              <a:rect l="l" t="t" r="r" b="b"/>
              <a:pathLst>
                <a:path w="418465" h="417829">
                  <a:moveTo>
                    <a:pt x="390016" y="0"/>
                  </a:moveTo>
                  <a:lnTo>
                    <a:pt x="27812" y="0"/>
                  </a:lnTo>
                  <a:lnTo>
                    <a:pt x="16984" y="2184"/>
                  </a:lnTo>
                  <a:lnTo>
                    <a:pt x="8143" y="8143"/>
                  </a:lnTo>
                  <a:lnTo>
                    <a:pt x="2184" y="16984"/>
                  </a:lnTo>
                  <a:lnTo>
                    <a:pt x="0" y="27812"/>
                  </a:lnTo>
                  <a:lnTo>
                    <a:pt x="0" y="390017"/>
                  </a:lnTo>
                  <a:lnTo>
                    <a:pt x="2184" y="400845"/>
                  </a:lnTo>
                  <a:lnTo>
                    <a:pt x="8143" y="409686"/>
                  </a:lnTo>
                  <a:lnTo>
                    <a:pt x="16984" y="415645"/>
                  </a:lnTo>
                  <a:lnTo>
                    <a:pt x="27812" y="417830"/>
                  </a:lnTo>
                  <a:lnTo>
                    <a:pt x="390016" y="417830"/>
                  </a:lnTo>
                  <a:lnTo>
                    <a:pt x="400865" y="415645"/>
                  </a:lnTo>
                  <a:lnTo>
                    <a:pt x="409749" y="409686"/>
                  </a:lnTo>
                  <a:lnTo>
                    <a:pt x="415752" y="400845"/>
                  </a:lnTo>
                  <a:lnTo>
                    <a:pt x="417956" y="390017"/>
                  </a:lnTo>
                  <a:lnTo>
                    <a:pt x="417956" y="27812"/>
                  </a:lnTo>
                  <a:lnTo>
                    <a:pt x="415752" y="16984"/>
                  </a:lnTo>
                  <a:lnTo>
                    <a:pt x="409749" y="8143"/>
                  </a:lnTo>
                  <a:lnTo>
                    <a:pt x="400865" y="2184"/>
                  </a:lnTo>
                  <a:lnTo>
                    <a:pt x="390016" y="0"/>
                  </a:lnTo>
                  <a:close/>
                </a:path>
              </a:pathLst>
            </a:custGeom>
            <a:solidFill>
              <a:srgbClr val="2525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18984" y="5813399"/>
              <a:ext cx="278599" cy="348259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8140954" y="1621028"/>
            <a:ext cx="5647055" cy="5844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DFD5DE"/>
                </a:solidFill>
                <a:latin typeface="Verdana"/>
                <a:cs typeface="Verdana"/>
              </a:rPr>
              <a:t>Addressing</a:t>
            </a:r>
            <a:r>
              <a:rPr sz="1800" spc="-6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800" dirty="0">
                <a:solidFill>
                  <a:srgbClr val="DFD5DE"/>
                </a:solidFill>
                <a:latin typeface="Verdana"/>
                <a:cs typeface="Verdana"/>
              </a:rPr>
              <a:t>Missing</a:t>
            </a:r>
            <a:r>
              <a:rPr sz="1800" spc="-6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DFD5DE"/>
                </a:solidFill>
                <a:latin typeface="Verdana"/>
                <a:cs typeface="Verdana"/>
              </a:rPr>
              <a:t>Values</a:t>
            </a:r>
            <a:endParaRPr sz="1800">
              <a:latin typeface="Verdana"/>
              <a:cs typeface="Verdana"/>
            </a:endParaRPr>
          </a:p>
          <a:p>
            <a:pPr marL="12700" marR="137795">
              <a:lnSpc>
                <a:spcPct val="132200"/>
              </a:lnSpc>
              <a:spcBef>
                <a:spcPts val="1375"/>
              </a:spcBef>
            </a:pPr>
            <a:r>
              <a:rPr sz="1450" spc="-95" dirty="0">
                <a:solidFill>
                  <a:srgbClr val="DFD5DE"/>
                </a:solidFill>
                <a:latin typeface="Arial MT"/>
                <a:cs typeface="Arial MT"/>
              </a:rPr>
              <a:t>A</a:t>
            </a:r>
            <a:r>
              <a:rPr sz="14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70" dirty="0">
                <a:solidFill>
                  <a:srgbClr val="DFD5DE"/>
                </a:solidFill>
                <a:latin typeface="Arial MT"/>
                <a:cs typeface="Arial MT"/>
              </a:rPr>
              <a:t>common</a:t>
            </a:r>
            <a:r>
              <a:rPr sz="14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challenge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5" dirty="0">
                <a:solidFill>
                  <a:srgbClr val="DFD5DE"/>
                </a:solidFill>
                <a:latin typeface="Arial MT"/>
                <a:cs typeface="Arial MT"/>
              </a:rPr>
              <a:t>in</a:t>
            </a:r>
            <a:r>
              <a:rPr sz="14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large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datasets</a:t>
            </a:r>
            <a:r>
              <a:rPr sz="14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is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presence</a:t>
            </a:r>
            <a:r>
              <a:rPr sz="14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5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missing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values.</a:t>
            </a:r>
            <a:r>
              <a:rPr sz="1450" spc="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55" dirty="0">
                <a:solidFill>
                  <a:srgbClr val="DFD5DE"/>
                </a:solidFill>
                <a:latin typeface="Arial MT"/>
                <a:cs typeface="Arial MT"/>
              </a:rPr>
              <a:t>We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5" dirty="0">
                <a:solidFill>
                  <a:srgbClr val="DFD5DE"/>
                </a:solidFill>
                <a:latin typeface="Arial MT"/>
                <a:cs typeface="Arial MT"/>
              </a:rPr>
              <a:t>implemented</a:t>
            </a:r>
            <a:r>
              <a:rPr sz="14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advanced</a:t>
            </a:r>
            <a:r>
              <a:rPr sz="14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80" dirty="0">
                <a:solidFill>
                  <a:srgbClr val="DFD5DE"/>
                </a:solidFill>
                <a:latin typeface="Arial MT"/>
                <a:cs typeface="Arial MT"/>
              </a:rPr>
              <a:t>imputation</a:t>
            </a:r>
            <a:r>
              <a:rPr sz="145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techniques</a:t>
            </a:r>
            <a:r>
              <a:rPr sz="14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75" dirty="0">
                <a:solidFill>
                  <a:srgbClr val="DFD5DE"/>
                </a:solidFill>
                <a:latin typeface="Arial MT"/>
                <a:cs typeface="Arial MT"/>
              </a:rPr>
              <a:t>to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ensure</a:t>
            </a:r>
            <a:r>
              <a:rPr sz="14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55" dirty="0">
                <a:solidFill>
                  <a:srgbClr val="DFD5DE"/>
                </a:solidFill>
                <a:latin typeface="Arial MT"/>
                <a:cs typeface="Arial MT"/>
              </a:rPr>
              <a:t>data</a:t>
            </a:r>
            <a:r>
              <a:rPr sz="14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5" dirty="0">
                <a:solidFill>
                  <a:srgbClr val="DFD5DE"/>
                </a:solidFill>
                <a:latin typeface="Arial MT"/>
                <a:cs typeface="Arial MT"/>
              </a:rPr>
              <a:t>integrity</a:t>
            </a:r>
            <a:r>
              <a:rPr sz="14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4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55" dirty="0">
                <a:solidFill>
                  <a:srgbClr val="DFD5DE"/>
                </a:solidFill>
                <a:latin typeface="Arial MT"/>
                <a:cs typeface="Arial MT"/>
              </a:rPr>
              <a:t>prevent</a:t>
            </a:r>
            <a:r>
              <a:rPr sz="14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skewed</a:t>
            </a:r>
            <a:r>
              <a:rPr sz="14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analytical</a:t>
            </a:r>
            <a:r>
              <a:rPr sz="14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results,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maintaining</a:t>
            </a:r>
            <a:r>
              <a:rPr sz="14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5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4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robustness</a:t>
            </a:r>
            <a:r>
              <a:rPr sz="14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4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our</a:t>
            </a:r>
            <a:r>
              <a:rPr sz="14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models.</a:t>
            </a:r>
            <a:endParaRPr sz="14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1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65"/>
              </a:spcBef>
            </a:pPr>
            <a:endParaRPr sz="1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DFD5DE"/>
                </a:solidFill>
                <a:latin typeface="Verdana"/>
                <a:cs typeface="Verdana"/>
              </a:rPr>
              <a:t>Detecting</a:t>
            </a:r>
            <a:r>
              <a:rPr sz="1800" spc="-12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DFD5DE"/>
                </a:solidFill>
                <a:latin typeface="Verdana"/>
                <a:cs typeface="Verdana"/>
              </a:rPr>
              <a:t>Outliers</a:t>
            </a:r>
            <a:r>
              <a:rPr sz="1800" spc="-10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DFD5DE"/>
                </a:solidFill>
                <a:latin typeface="Verdana"/>
                <a:cs typeface="Verdana"/>
              </a:rPr>
              <a:t>in</a:t>
            </a:r>
            <a:r>
              <a:rPr sz="1800" spc="-11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800" spc="-30" dirty="0">
                <a:solidFill>
                  <a:srgbClr val="DFD5DE"/>
                </a:solidFill>
                <a:latin typeface="Verdana"/>
                <a:cs typeface="Verdana"/>
              </a:rPr>
              <a:t>Data</a:t>
            </a:r>
            <a:r>
              <a:rPr sz="1800" spc="-10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DFD5DE"/>
                </a:solidFill>
                <a:latin typeface="Verdana"/>
                <a:cs typeface="Verdana"/>
              </a:rPr>
              <a:t>Streams</a:t>
            </a:r>
            <a:endParaRPr sz="1800">
              <a:latin typeface="Verdana"/>
              <a:cs typeface="Verdana"/>
            </a:endParaRPr>
          </a:p>
          <a:p>
            <a:pPr marL="12700" marR="67310">
              <a:lnSpc>
                <a:spcPct val="132200"/>
              </a:lnSpc>
              <a:spcBef>
                <a:spcPts val="1380"/>
              </a:spcBef>
            </a:pP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Significant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50" dirty="0">
                <a:solidFill>
                  <a:srgbClr val="DFD5DE"/>
                </a:solidFill>
                <a:latin typeface="Arial MT"/>
                <a:cs typeface="Arial MT"/>
              </a:rPr>
              <a:t>outliers</a:t>
            </a:r>
            <a:r>
              <a:rPr sz="14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were</a:t>
            </a:r>
            <a:r>
              <a:rPr sz="14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identified</a:t>
            </a:r>
            <a:r>
              <a:rPr sz="14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5" dirty="0">
                <a:solidFill>
                  <a:srgbClr val="DFD5DE"/>
                </a:solidFill>
                <a:latin typeface="Arial MT"/>
                <a:cs typeface="Arial MT"/>
              </a:rPr>
              <a:t>in</a:t>
            </a:r>
            <a:r>
              <a:rPr sz="14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5" dirty="0">
                <a:solidFill>
                  <a:srgbClr val="DFD5DE"/>
                </a:solidFill>
                <a:latin typeface="Arial MT"/>
                <a:cs typeface="Arial MT"/>
              </a:rPr>
              <a:t>download</a:t>
            </a:r>
            <a:r>
              <a:rPr sz="14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4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55" dirty="0">
                <a:solidFill>
                  <a:srgbClr val="DFD5DE"/>
                </a:solidFill>
                <a:latin typeface="Arial MT"/>
                <a:cs typeface="Arial MT"/>
              </a:rPr>
              <a:t>upload</a:t>
            </a:r>
            <a:r>
              <a:rPr sz="14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data,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which</a:t>
            </a:r>
            <a:r>
              <a:rPr sz="14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55" dirty="0">
                <a:solidFill>
                  <a:srgbClr val="DFD5DE"/>
                </a:solidFill>
                <a:latin typeface="Arial MT"/>
                <a:cs typeface="Arial MT"/>
              </a:rPr>
              <a:t>could</a:t>
            </a:r>
            <a:r>
              <a:rPr sz="14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heavily</a:t>
            </a:r>
            <a:r>
              <a:rPr sz="14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influence</a:t>
            </a:r>
            <a:r>
              <a:rPr sz="14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analysis.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55" dirty="0">
                <a:solidFill>
                  <a:srgbClr val="DFD5DE"/>
                </a:solidFill>
                <a:latin typeface="Arial MT"/>
                <a:cs typeface="Arial MT"/>
              </a:rPr>
              <a:t>We</a:t>
            </a:r>
            <a:r>
              <a:rPr sz="14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50" dirty="0">
                <a:solidFill>
                  <a:srgbClr val="DFD5DE"/>
                </a:solidFill>
                <a:latin typeface="Arial MT"/>
                <a:cs typeface="Arial MT"/>
              </a:rPr>
              <a:t>employed</a:t>
            </a:r>
            <a:r>
              <a:rPr sz="14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40" dirty="0">
                <a:solidFill>
                  <a:srgbClr val="DFD5DE"/>
                </a:solidFill>
                <a:latin typeface="Arial MT"/>
                <a:cs typeface="Arial MT"/>
              </a:rPr>
              <a:t>statistical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methods</a:t>
            </a:r>
            <a:r>
              <a:rPr sz="14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50" dirty="0">
                <a:solidFill>
                  <a:srgbClr val="DFD5DE"/>
                </a:solidFill>
                <a:latin typeface="Arial MT"/>
                <a:cs typeface="Arial MT"/>
              </a:rPr>
              <a:t>like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70" dirty="0">
                <a:solidFill>
                  <a:srgbClr val="DFD5DE"/>
                </a:solidFill>
                <a:latin typeface="Arial MT"/>
                <a:cs typeface="Arial MT"/>
              </a:rPr>
              <a:t>IQR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 and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 Z-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score</a:t>
            </a:r>
            <a:r>
              <a:rPr sz="14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100" dirty="0">
                <a:solidFill>
                  <a:srgbClr val="DFD5DE"/>
                </a:solidFill>
                <a:latin typeface="Arial MT"/>
                <a:cs typeface="Arial MT"/>
              </a:rPr>
              <a:t>to</a:t>
            </a:r>
            <a:r>
              <a:rPr sz="14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detect</a:t>
            </a:r>
            <a:r>
              <a:rPr sz="14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4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manage</a:t>
            </a:r>
            <a:r>
              <a:rPr sz="14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these 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anomalies,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ensuring</a:t>
            </a:r>
            <a:r>
              <a:rPr sz="1450" spc="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more</a:t>
            </a:r>
            <a:r>
              <a:rPr sz="145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accurate</a:t>
            </a:r>
            <a:r>
              <a:rPr sz="14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insights.</a:t>
            </a:r>
            <a:endParaRPr sz="14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1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65"/>
              </a:spcBef>
            </a:pPr>
            <a:endParaRPr sz="1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800" spc="-30" dirty="0">
                <a:solidFill>
                  <a:srgbClr val="DFD5DE"/>
                </a:solidFill>
                <a:latin typeface="Verdana"/>
                <a:cs typeface="Verdana"/>
              </a:rPr>
              <a:t>Essential</a:t>
            </a:r>
            <a:r>
              <a:rPr sz="1800" spc="-15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800" spc="-35" dirty="0">
                <a:solidFill>
                  <a:srgbClr val="DFD5DE"/>
                </a:solidFill>
                <a:latin typeface="Verdana"/>
                <a:cs typeface="Verdana"/>
              </a:rPr>
              <a:t>Feature</a:t>
            </a:r>
            <a:r>
              <a:rPr sz="1800" spc="-15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DFD5DE"/>
                </a:solidFill>
                <a:latin typeface="Verdana"/>
                <a:cs typeface="Verdana"/>
              </a:rPr>
              <a:t>Transformation</a:t>
            </a:r>
            <a:endParaRPr sz="1800">
              <a:latin typeface="Verdana"/>
              <a:cs typeface="Verdana"/>
            </a:endParaRPr>
          </a:p>
          <a:p>
            <a:pPr marL="12700" marR="5080">
              <a:lnSpc>
                <a:spcPct val="132200"/>
              </a:lnSpc>
              <a:spcBef>
                <a:spcPts val="1375"/>
              </a:spcBef>
            </a:pP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To</a:t>
            </a:r>
            <a:r>
              <a:rPr sz="145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optimize</a:t>
            </a:r>
            <a:r>
              <a:rPr sz="1450" spc="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5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450" spc="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dataset</a:t>
            </a:r>
            <a:r>
              <a:rPr sz="14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5" dirty="0">
                <a:solidFill>
                  <a:srgbClr val="DFD5DE"/>
                </a:solidFill>
                <a:latin typeface="Arial MT"/>
                <a:cs typeface="Arial MT"/>
              </a:rPr>
              <a:t>for</a:t>
            </a:r>
            <a:r>
              <a:rPr sz="1450" spc="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machine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learning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10" dirty="0">
                <a:solidFill>
                  <a:srgbClr val="DFD5DE"/>
                </a:solidFill>
                <a:latin typeface="Arial MT"/>
                <a:cs typeface="Arial MT"/>
              </a:rPr>
              <a:t>models,</a:t>
            </a:r>
            <a:r>
              <a:rPr sz="14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-10" dirty="0">
                <a:solidFill>
                  <a:srgbClr val="DFD5DE"/>
                </a:solidFill>
                <a:latin typeface="Arial MT"/>
                <a:cs typeface="Arial MT"/>
              </a:rPr>
              <a:t>various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features</a:t>
            </a:r>
            <a:r>
              <a:rPr sz="14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50" dirty="0">
                <a:solidFill>
                  <a:srgbClr val="DFD5DE"/>
                </a:solidFill>
                <a:latin typeface="Arial MT"/>
                <a:cs typeface="Arial MT"/>
              </a:rPr>
              <a:t>required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60" dirty="0">
                <a:solidFill>
                  <a:srgbClr val="DFD5DE"/>
                </a:solidFill>
                <a:latin typeface="Arial MT"/>
                <a:cs typeface="Arial MT"/>
              </a:rPr>
              <a:t>transformation.</a:t>
            </a:r>
            <a:r>
              <a:rPr sz="14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14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50" dirty="0">
                <a:solidFill>
                  <a:srgbClr val="DFD5DE"/>
                </a:solidFill>
                <a:latin typeface="Arial MT"/>
                <a:cs typeface="Arial MT"/>
              </a:rPr>
              <a:t>included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dirty="0">
                <a:solidFill>
                  <a:srgbClr val="DFD5DE"/>
                </a:solidFill>
                <a:latin typeface="Arial MT"/>
                <a:cs typeface="Arial MT"/>
              </a:rPr>
              <a:t>scaling </a:t>
            </a:r>
            <a:r>
              <a:rPr sz="1450" spc="40" dirty="0">
                <a:solidFill>
                  <a:srgbClr val="DFD5DE"/>
                </a:solidFill>
                <a:latin typeface="Arial MT"/>
                <a:cs typeface="Arial MT"/>
              </a:rPr>
              <a:t>numerical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features</a:t>
            </a:r>
            <a:r>
              <a:rPr sz="145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4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encoding</a:t>
            </a:r>
            <a:r>
              <a:rPr sz="14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categorical</a:t>
            </a:r>
            <a:r>
              <a:rPr sz="14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variables,</a:t>
            </a:r>
            <a:r>
              <a:rPr sz="14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20" dirty="0">
                <a:solidFill>
                  <a:srgbClr val="DFD5DE"/>
                </a:solidFill>
                <a:latin typeface="Arial MT"/>
                <a:cs typeface="Arial MT"/>
              </a:rPr>
              <a:t>enhancing</a:t>
            </a:r>
            <a:r>
              <a:rPr sz="1450" spc="45" dirty="0">
                <a:solidFill>
                  <a:srgbClr val="DFD5DE"/>
                </a:solidFill>
                <a:latin typeface="Arial MT"/>
                <a:cs typeface="Arial MT"/>
              </a:rPr>
              <a:t> model </a:t>
            </a:r>
            <a:r>
              <a:rPr sz="1450" spc="30" dirty="0">
                <a:solidFill>
                  <a:srgbClr val="DFD5DE"/>
                </a:solidFill>
                <a:latin typeface="Arial MT"/>
                <a:cs typeface="Arial MT"/>
              </a:rPr>
              <a:t>performance</a:t>
            </a:r>
            <a:r>
              <a:rPr sz="14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450" spc="3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450" spc="55" dirty="0">
                <a:solidFill>
                  <a:srgbClr val="DFD5DE"/>
                </a:solidFill>
                <a:latin typeface="Arial MT"/>
                <a:cs typeface="Arial MT"/>
              </a:rPr>
              <a:t> interpretability.</a:t>
            </a:r>
            <a:endParaRPr sz="14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1929" rIns="0" bIns="0" rtlCol="0">
            <a:spAutoFit/>
          </a:bodyPr>
          <a:lstStyle/>
          <a:p>
            <a:pPr marL="307340">
              <a:lnSpc>
                <a:spcPct val="100000"/>
              </a:lnSpc>
              <a:spcBef>
                <a:spcPts val="100"/>
              </a:spcBef>
            </a:pPr>
            <a:r>
              <a:rPr sz="3850" dirty="0"/>
              <a:t>Navigating</a:t>
            </a:r>
            <a:r>
              <a:rPr sz="3850" spc="-395" dirty="0"/>
              <a:t> </a:t>
            </a:r>
            <a:r>
              <a:rPr sz="3850" spc="-30" dirty="0"/>
              <a:t>Dataset</a:t>
            </a:r>
            <a:r>
              <a:rPr sz="3850" spc="-395" dirty="0"/>
              <a:t> </a:t>
            </a:r>
            <a:r>
              <a:rPr sz="3850" spc="-10" dirty="0"/>
              <a:t>Challenges</a:t>
            </a:r>
            <a:endParaRPr sz="385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7958" y="1674495"/>
            <a:ext cx="6229350" cy="4984877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63104" y="1674469"/>
            <a:ext cx="6287008" cy="53439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050" dirty="0"/>
              <a:t>User</a:t>
            </a:r>
            <a:r>
              <a:rPr sz="3050" spc="-280" dirty="0"/>
              <a:t> </a:t>
            </a:r>
            <a:r>
              <a:rPr sz="3050" spc="-125" dirty="0"/>
              <a:t>Overview:</a:t>
            </a:r>
            <a:r>
              <a:rPr sz="3050" spc="-265" dirty="0"/>
              <a:t> </a:t>
            </a:r>
            <a:r>
              <a:rPr sz="3050" spc="55" dirty="0"/>
              <a:t>Top</a:t>
            </a:r>
            <a:r>
              <a:rPr sz="3050" spc="-275" dirty="0"/>
              <a:t> </a:t>
            </a:r>
            <a:r>
              <a:rPr sz="3050" spc="-240" dirty="0"/>
              <a:t>10</a:t>
            </a:r>
            <a:r>
              <a:rPr sz="3050" spc="-290" dirty="0"/>
              <a:t> </a:t>
            </a:r>
            <a:r>
              <a:rPr sz="3050" spc="-10" dirty="0"/>
              <a:t>Handsets</a:t>
            </a:r>
            <a:endParaRPr sz="3050"/>
          </a:p>
        </p:txBody>
      </p:sp>
      <p:sp>
        <p:nvSpPr>
          <p:cNvPr id="3" name="object 3"/>
          <p:cNvSpPr txBox="1"/>
          <p:nvPr/>
        </p:nvSpPr>
        <p:spPr>
          <a:xfrm>
            <a:off x="614578" y="1128522"/>
            <a:ext cx="12764135" cy="11436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450" spc="-50" dirty="0">
                <a:solidFill>
                  <a:srgbClr val="FFFFFF"/>
                </a:solidFill>
                <a:latin typeface="Verdana"/>
                <a:cs typeface="Verdana"/>
              </a:rPr>
              <a:t>Overview</a:t>
            </a:r>
            <a:r>
              <a:rPr sz="2450" spc="-2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35" dirty="0">
                <a:solidFill>
                  <a:srgbClr val="FFFFFF"/>
                </a:solidFill>
                <a:latin typeface="Verdana"/>
                <a:cs typeface="Verdana"/>
              </a:rPr>
              <a:t>Visualizations</a:t>
            </a:r>
            <a:r>
              <a:rPr sz="24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360" dirty="0">
                <a:solidFill>
                  <a:srgbClr val="FFFFFF"/>
                </a:solidFill>
                <a:latin typeface="Verdana"/>
                <a:cs typeface="Verdana"/>
              </a:rPr>
              <a:t>–</a:t>
            </a:r>
            <a:r>
              <a:rPr sz="245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Handset</a:t>
            </a:r>
            <a:r>
              <a:rPr sz="24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€</a:t>
            </a:r>
            <a:r>
              <a:rPr sz="2450" spc="-1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10" dirty="0">
                <a:solidFill>
                  <a:srgbClr val="FFFFFF"/>
                </a:solidFill>
                <a:latin typeface="Verdana"/>
                <a:cs typeface="Verdana"/>
              </a:rPr>
              <a:t>Manufacturer</a:t>
            </a:r>
            <a:endParaRPr sz="2450">
              <a:latin typeface="Verdana"/>
              <a:cs typeface="Verdana"/>
            </a:endParaRPr>
          </a:p>
          <a:p>
            <a:pPr marL="12700" marR="5080">
              <a:lnSpc>
                <a:spcPct val="139200"/>
              </a:lnSpc>
              <a:spcBef>
                <a:spcPts val="1860"/>
              </a:spcBef>
            </a:pP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Understanding</a:t>
            </a:r>
            <a:r>
              <a:rPr sz="1200" spc="8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6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200" spc="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60" dirty="0">
                <a:solidFill>
                  <a:srgbClr val="DFD5DE"/>
                </a:solidFill>
                <a:latin typeface="Arial MT"/>
                <a:cs typeface="Arial MT"/>
              </a:rPr>
              <a:t>most</a:t>
            </a:r>
            <a:r>
              <a:rPr sz="120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45" dirty="0">
                <a:solidFill>
                  <a:srgbClr val="DFD5DE"/>
                </a:solidFill>
                <a:latin typeface="Arial MT"/>
                <a:cs typeface="Arial MT"/>
              </a:rPr>
              <a:t>prevalent</a:t>
            </a:r>
            <a:r>
              <a:rPr sz="1200" spc="10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handsets</a:t>
            </a:r>
            <a:r>
              <a:rPr sz="1200" spc="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50" dirty="0">
                <a:solidFill>
                  <a:srgbClr val="DFD5DE"/>
                </a:solidFill>
                <a:latin typeface="Arial MT"/>
                <a:cs typeface="Arial MT"/>
              </a:rPr>
              <a:t>among</a:t>
            </a:r>
            <a:r>
              <a:rPr sz="120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TellCo's</a:t>
            </a:r>
            <a:r>
              <a:rPr sz="1200" spc="9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200" spc="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base</a:t>
            </a:r>
            <a:r>
              <a:rPr sz="120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provides</a:t>
            </a:r>
            <a:r>
              <a:rPr sz="1200" spc="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valuable</a:t>
            </a:r>
            <a:r>
              <a:rPr sz="1200" spc="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insights</a:t>
            </a:r>
            <a:r>
              <a:rPr sz="120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75" dirty="0">
                <a:solidFill>
                  <a:srgbClr val="DFD5DE"/>
                </a:solidFill>
                <a:latin typeface="Arial MT"/>
                <a:cs typeface="Arial MT"/>
              </a:rPr>
              <a:t>into</a:t>
            </a:r>
            <a:r>
              <a:rPr sz="120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device</a:t>
            </a:r>
            <a:r>
              <a:rPr sz="120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preferences</a:t>
            </a:r>
            <a:r>
              <a:rPr sz="1200" spc="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200" spc="1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65" dirty="0">
                <a:solidFill>
                  <a:srgbClr val="DFD5DE"/>
                </a:solidFill>
                <a:latin typeface="Arial MT"/>
                <a:cs typeface="Arial MT"/>
              </a:rPr>
              <a:t>market</a:t>
            </a:r>
            <a:r>
              <a:rPr sz="120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50" dirty="0">
                <a:solidFill>
                  <a:srgbClr val="DFD5DE"/>
                </a:solidFill>
                <a:latin typeface="Arial MT"/>
                <a:cs typeface="Arial MT"/>
              </a:rPr>
              <a:t>penetration.</a:t>
            </a:r>
            <a:r>
              <a:rPr sz="1200" spc="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120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65" dirty="0">
                <a:solidFill>
                  <a:srgbClr val="DFD5DE"/>
                </a:solidFill>
                <a:latin typeface="Arial MT"/>
                <a:cs typeface="Arial MT"/>
              </a:rPr>
              <a:t>information</a:t>
            </a:r>
            <a:r>
              <a:rPr sz="120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can</a:t>
            </a:r>
            <a:r>
              <a:rPr sz="1200" spc="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guide</a:t>
            </a:r>
            <a:r>
              <a:rPr sz="1200" spc="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45" dirty="0">
                <a:solidFill>
                  <a:srgbClr val="DFD5DE"/>
                </a:solidFill>
                <a:latin typeface="Arial MT"/>
                <a:cs typeface="Arial MT"/>
              </a:rPr>
              <a:t>future </a:t>
            </a:r>
            <a:r>
              <a:rPr sz="1200" spc="50" dirty="0">
                <a:solidFill>
                  <a:srgbClr val="DFD5DE"/>
                </a:solidFill>
                <a:latin typeface="Arial MT"/>
                <a:cs typeface="Arial MT"/>
              </a:rPr>
              <a:t>marketing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 strategies</a:t>
            </a:r>
            <a:r>
              <a:rPr sz="120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20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65" dirty="0">
                <a:solidFill>
                  <a:srgbClr val="DFD5DE"/>
                </a:solidFill>
                <a:latin typeface="Arial MT"/>
                <a:cs typeface="Arial MT"/>
              </a:rPr>
              <a:t>network</a:t>
            </a:r>
            <a:r>
              <a:rPr sz="120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60" dirty="0">
                <a:solidFill>
                  <a:srgbClr val="DFD5DE"/>
                </a:solidFill>
                <a:latin typeface="Arial MT"/>
                <a:cs typeface="Arial MT"/>
              </a:rPr>
              <a:t>optimization</a:t>
            </a:r>
            <a:r>
              <a:rPr sz="120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efforts,</a:t>
            </a:r>
            <a:r>
              <a:rPr sz="120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ensuring </a:t>
            </a:r>
            <a:r>
              <a:rPr sz="1200" spc="65" dirty="0">
                <a:solidFill>
                  <a:srgbClr val="DFD5DE"/>
                </a:solidFill>
                <a:latin typeface="Arial MT"/>
                <a:cs typeface="Arial MT"/>
              </a:rPr>
              <a:t>compatibility</a:t>
            </a:r>
            <a:r>
              <a:rPr sz="120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20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enhancing</a:t>
            </a:r>
            <a:r>
              <a:rPr sz="1200" spc="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20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experience</a:t>
            </a:r>
            <a:r>
              <a:rPr sz="120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across</a:t>
            </a:r>
            <a:r>
              <a:rPr sz="120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6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60" dirty="0">
                <a:solidFill>
                  <a:srgbClr val="DFD5DE"/>
                </a:solidFill>
                <a:latin typeface="Arial MT"/>
                <a:cs typeface="Arial MT"/>
              </a:rPr>
              <a:t>most</a:t>
            </a:r>
            <a:r>
              <a:rPr sz="120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65" dirty="0">
                <a:solidFill>
                  <a:srgbClr val="DFD5DE"/>
                </a:solidFill>
                <a:latin typeface="Arial MT"/>
                <a:cs typeface="Arial MT"/>
              </a:rPr>
              <a:t>popular</a:t>
            </a:r>
            <a:r>
              <a:rPr sz="120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DFD5DE"/>
                </a:solidFill>
                <a:latin typeface="Arial MT"/>
                <a:cs typeface="Arial MT"/>
              </a:rPr>
              <a:t>devices.</a:t>
            </a:r>
            <a:endParaRPr sz="1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1304" y="1323847"/>
            <a:ext cx="7879715" cy="619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900" dirty="0"/>
              <a:t>User</a:t>
            </a:r>
            <a:r>
              <a:rPr sz="3900" spc="-380" dirty="0"/>
              <a:t> </a:t>
            </a:r>
            <a:r>
              <a:rPr sz="3900" spc="-150" dirty="0"/>
              <a:t>Overview:</a:t>
            </a:r>
            <a:r>
              <a:rPr sz="3900" spc="-380" dirty="0"/>
              <a:t> </a:t>
            </a:r>
            <a:r>
              <a:rPr sz="3900" spc="70" dirty="0"/>
              <a:t>Top</a:t>
            </a:r>
            <a:r>
              <a:rPr sz="3900" spc="-375" dirty="0"/>
              <a:t> </a:t>
            </a:r>
            <a:r>
              <a:rPr sz="3900" spc="-300" dirty="0"/>
              <a:t>10</a:t>
            </a:r>
            <a:r>
              <a:rPr sz="3900" spc="-380" dirty="0"/>
              <a:t> </a:t>
            </a:r>
            <a:r>
              <a:rPr sz="3900" spc="-10" dirty="0"/>
              <a:t>Handsets</a:t>
            </a:r>
            <a:endParaRPr sz="39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3788" y="2382011"/>
            <a:ext cx="4182237" cy="258470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781304" y="5133594"/>
            <a:ext cx="4070350" cy="170433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spc="-45" dirty="0">
                <a:solidFill>
                  <a:srgbClr val="DFD5DE"/>
                </a:solidFill>
                <a:latin typeface="Verdana"/>
                <a:cs typeface="Verdana"/>
              </a:rPr>
              <a:t>Market</a:t>
            </a:r>
            <a:r>
              <a:rPr sz="1950" spc="-21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Insights</a:t>
            </a:r>
            <a:endParaRPr sz="1950">
              <a:latin typeface="Verdana"/>
              <a:cs typeface="Verdana"/>
            </a:endParaRPr>
          </a:p>
          <a:p>
            <a:pPr marL="12700" marR="5080">
              <a:lnSpc>
                <a:spcPct val="134400"/>
              </a:lnSpc>
              <a:spcBef>
                <a:spcPts val="875"/>
              </a:spcBef>
            </a:pP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Understanding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550" spc="-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most</a:t>
            </a:r>
            <a:r>
              <a:rPr sz="15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prevalent</a:t>
            </a:r>
            <a:r>
              <a:rPr sz="15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handsets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provides</a:t>
            </a:r>
            <a:r>
              <a:rPr sz="1550" spc="1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valuable</a:t>
            </a:r>
            <a:r>
              <a:rPr sz="1550" spc="9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insights</a:t>
            </a:r>
            <a:r>
              <a:rPr sz="1550" spc="114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90" dirty="0">
                <a:solidFill>
                  <a:srgbClr val="DFD5DE"/>
                </a:solidFill>
                <a:latin typeface="Arial MT"/>
                <a:cs typeface="Arial MT"/>
              </a:rPr>
              <a:t>into</a:t>
            </a:r>
            <a:r>
              <a:rPr sz="1550" spc="10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market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penetration</a:t>
            </a:r>
            <a:r>
              <a:rPr sz="15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-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5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550" spc="-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overall</a:t>
            </a:r>
            <a:r>
              <a:rPr sz="1550" spc="-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80" dirty="0">
                <a:solidFill>
                  <a:srgbClr val="DFD5DE"/>
                </a:solidFill>
                <a:latin typeface="Arial MT"/>
                <a:cs typeface="Arial MT"/>
              </a:rPr>
              <a:t>distribution</a:t>
            </a:r>
            <a:r>
              <a:rPr sz="15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of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TellCo's</a:t>
            </a:r>
            <a:r>
              <a:rPr sz="1550" spc="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550" spc="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base.</a:t>
            </a:r>
            <a:endParaRPr sz="1550">
              <a:latin typeface="Arial MT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24017" y="2382011"/>
            <a:ext cx="4182364" cy="2584831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5211826" y="5133288"/>
            <a:ext cx="3733165" cy="17049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dirty="0">
                <a:solidFill>
                  <a:srgbClr val="DFD5DE"/>
                </a:solidFill>
                <a:latin typeface="Verdana"/>
                <a:cs typeface="Verdana"/>
              </a:rPr>
              <a:t>Device</a:t>
            </a:r>
            <a:r>
              <a:rPr sz="1950" spc="-114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Preferences</a:t>
            </a:r>
            <a:endParaRPr sz="1950">
              <a:latin typeface="Verdana"/>
              <a:cs typeface="Verdana"/>
            </a:endParaRPr>
          </a:p>
          <a:p>
            <a:pPr marL="12700" marR="5080">
              <a:lnSpc>
                <a:spcPct val="134400"/>
              </a:lnSpc>
              <a:spcBef>
                <a:spcPts val="875"/>
              </a:spcBef>
            </a:pP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15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80" dirty="0">
                <a:solidFill>
                  <a:srgbClr val="DFD5DE"/>
                </a:solidFill>
                <a:latin typeface="Arial MT"/>
                <a:cs typeface="Arial MT"/>
              </a:rPr>
              <a:t>information</a:t>
            </a:r>
            <a:r>
              <a:rPr sz="15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reveals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crucial</a:t>
            </a:r>
            <a:r>
              <a:rPr sz="15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device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preferences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among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users,</a:t>
            </a:r>
            <a:r>
              <a:rPr sz="1550" spc="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guiding</a:t>
            </a:r>
            <a:r>
              <a:rPr sz="15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future marketing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strategies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personalized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service</a:t>
            </a:r>
            <a:r>
              <a:rPr sz="15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offerings.</a:t>
            </a:r>
            <a:endParaRPr sz="1550">
              <a:latin typeface="Arial MT"/>
              <a:cs typeface="Arial MT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654285" y="2382011"/>
            <a:ext cx="4182364" cy="2584831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9642475" y="5133288"/>
            <a:ext cx="4084320" cy="17049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Network</a:t>
            </a:r>
            <a:r>
              <a:rPr sz="1950" spc="-23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950" spc="-10" dirty="0">
                <a:solidFill>
                  <a:srgbClr val="DFD5DE"/>
                </a:solidFill>
                <a:latin typeface="Verdana"/>
                <a:cs typeface="Verdana"/>
              </a:rPr>
              <a:t>Optimization</a:t>
            </a:r>
            <a:endParaRPr sz="1950">
              <a:latin typeface="Verdana"/>
              <a:cs typeface="Verdana"/>
            </a:endParaRPr>
          </a:p>
          <a:p>
            <a:pPr marL="12700" marR="5080">
              <a:lnSpc>
                <a:spcPct val="134400"/>
              </a:lnSpc>
              <a:spcBef>
                <a:spcPts val="875"/>
              </a:spcBef>
            </a:pP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Analyzing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105" dirty="0">
                <a:solidFill>
                  <a:srgbClr val="DFD5DE"/>
                </a:solidFill>
                <a:latin typeface="Arial MT"/>
                <a:cs typeface="Arial MT"/>
              </a:rPr>
              <a:t>top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handsets</a:t>
            </a:r>
            <a:r>
              <a:rPr sz="1550" spc="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aids</a:t>
            </a:r>
            <a:r>
              <a:rPr sz="15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in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network </a:t>
            </a:r>
            <a:r>
              <a:rPr sz="1550" spc="75" dirty="0">
                <a:solidFill>
                  <a:srgbClr val="DFD5DE"/>
                </a:solidFill>
                <a:latin typeface="Arial MT"/>
                <a:cs typeface="Arial MT"/>
              </a:rPr>
              <a:t>optimization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50" dirty="0">
                <a:solidFill>
                  <a:srgbClr val="DFD5DE"/>
                </a:solidFill>
                <a:latin typeface="Arial MT"/>
                <a:cs typeface="Arial MT"/>
              </a:rPr>
              <a:t>efforts,</a:t>
            </a:r>
            <a:r>
              <a:rPr sz="15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ensuring</a:t>
            </a:r>
            <a:r>
              <a:rPr sz="1550" spc="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enhanced </a:t>
            </a:r>
            <a:r>
              <a:rPr sz="1550" spc="80" dirty="0">
                <a:solidFill>
                  <a:srgbClr val="DFD5DE"/>
                </a:solidFill>
                <a:latin typeface="Arial MT"/>
                <a:cs typeface="Arial MT"/>
              </a:rPr>
              <a:t>compatibility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0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5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an</a:t>
            </a:r>
            <a:r>
              <a:rPr sz="15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65" dirty="0">
                <a:solidFill>
                  <a:srgbClr val="DFD5DE"/>
                </a:solidFill>
                <a:latin typeface="Arial MT"/>
                <a:cs typeface="Arial MT"/>
              </a:rPr>
              <a:t>improved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user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experience</a:t>
            </a:r>
            <a:r>
              <a:rPr sz="15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DFD5DE"/>
                </a:solidFill>
                <a:latin typeface="Arial MT"/>
                <a:cs typeface="Arial MT"/>
              </a:rPr>
              <a:t>across</a:t>
            </a:r>
            <a:r>
              <a:rPr sz="15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most</a:t>
            </a:r>
            <a:r>
              <a:rPr sz="15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70" dirty="0">
                <a:solidFill>
                  <a:srgbClr val="DFD5DE"/>
                </a:solidFill>
                <a:latin typeface="Arial MT"/>
                <a:cs typeface="Arial MT"/>
              </a:rPr>
              <a:t>popular</a:t>
            </a:r>
            <a:r>
              <a:rPr sz="15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DFD5DE"/>
                </a:solidFill>
                <a:latin typeface="Arial MT"/>
                <a:cs typeface="Arial MT"/>
              </a:rPr>
              <a:t>devices.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17602" y="7648778"/>
            <a:ext cx="1744345" cy="512445"/>
            <a:chOff x="12817602" y="7648778"/>
            <a:chExt cx="1744345" cy="512445"/>
          </a:xfrm>
        </p:grpSpPr>
        <p:sp>
          <p:nvSpPr>
            <p:cNvPr id="3" name="object 3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1627124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3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1627124" y="474110"/>
                  </a:lnTo>
                  <a:lnTo>
                    <a:pt x="1657844" y="467900"/>
                  </a:lnTo>
                  <a:lnTo>
                    <a:pt x="1682956" y="450965"/>
                  </a:lnTo>
                  <a:lnTo>
                    <a:pt x="1699900" y="425846"/>
                  </a:lnTo>
                  <a:lnTo>
                    <a:pt x="1706117" y="395084"/>
                  </a:lnTo>
                  <a:lnTo>
                    <a:pt x="1706117" y="79019"/>
                  </a:lnTo>
                  <a:lnTo>
                    <a:pt x="1699900" y="48257"/>
                  </a:lnTo>
                  <a:lnTo>
                    <a:pt x="1682956" y="23140"/>
                  </a:lnTo>
                  <a:lnTo>
                    <a:pt x="1657844" y="6208"/>
                  </a:lnTo>
                  <a:lnTo>
                    <a:pt x="162712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23952" y="7655128"/>
              <a:ext cx="1706245" cy="474345"/>
            </a:xfrm>
            <a:custGeom>
              <a:avLst/>
              <a:gdLst/>
              <a:ahLst/>
              <a:cxnLst/>
              <a:rect l="l" t="t" r="r" b="b"/>
              <a:pathLst>
                <a:path w="1706244" h="474345">
                  <a:moveTo>
                    <a:pt x="0" y="79019"/>
                  </a:moveTo>
                  <a:lnTo>
                    <a:pt x="6199" y="48257"/>
                  </a:lnTo>
                  <a:lnTo>
                    <a:pt x="23113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1627124" y="0"/>
                  </a:lnTo>
                  <a:lnTo>
                    <a:pt x="1657844" y="6208"/>
                  </a:lnTo>
                  <a:lnTo>
                    <a:pt x="1682956" y="23140"/>
                  </a:lnTo>
                  <a:lnTo>
                    <a:pt x="1699900" y="48257"/>
                  </a:lnTo>
                  <a:lnTo>
                    <a:pt x="1706117" y="79019"/>
                  </a:lnTo>
                  <a:lnTo>
                    <a:pt x="1706117" y="395084"/>
                  </a:lnTo>
                  <a:lnTo>
                    <a:pt x="1699900" y="425846"/>
                  </a:lnTo>
                  <a:lnTo>
                    <a:pt x="1682956" y="450965"/>
                  </a:lnTo>
                  <a:lnTo>
                    <a:pt x="1657844" y="467900"/>
                  </a:lnTo>
                  <a:lnTo>
                    <a:pt x="1627124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8285" rIns="0" bIns="0" rtlCol="0">
            <a:spAutoFit/>
          </a:bodyPr>
          <a:lstStyle/>
          <a:p>
            <a:pPr marL="215900">
              <a:lnSpc>
                <a:spcPct val="100000"/>
              </a:lnSpc>
              <a:spcBef>
                <a:spcPts val="95"/>
              </a:spcBef>
            </a:pPr>
            <a:r>
              <a:rPr sz="3400" spc="65" dirty="0"/>
              <a:t>Deep</a:t>
            </a:r>
            <a:r>
              <a:rPr sz="3400" spc="-305" dirty="0"/>
              <a:t> </a:t>
            </a:r>
            <a:r>
              <a:rPr sz="3400" spc="-45" dirty="0"/>
              <a:t>Dive</a:t>
            </a:r>
            <a:r>
              <a:rPr sz="3400" spc="-280" dirty="0"/>
              <a:t> </a:t>
            </a:r>
            <a:r>
              <a:rPr sz="3400" dirty="0"/>
              <a:t>into</a:t>
            </a:r>
            <a:r>
              <a:rPr sz="3400" spc="-305" dirty="0"/>
              <a:t> </a:t>
            </a:r>
            <a:r>
              <a:rPr sz="3400" dirty="0"/>
              <a:t>User</a:t>
            </a:r>
            <a:r>
              <a:rPr sz="3400" spc="-300" dirty="0"/>
              <a:t> </a:t>
            </a:r>
            <a:r>
              <a:rPr sz="3400" spc="-10" dirty="0"/>
              <a:t>Engagement</a:t>
            </a:r>
            <a:r>
              <a:rPr sz="3400" spc="-275" dirty="0"/>
              <a:t> </a:t>
            </a:r>
            <a:r>
              <a:rPr sz="3400" spc="-10" dirty="0"/>
              <a:t>Metrics</a:t>
            </a:r>
            <a:endParaRPr sz="34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6036" y="1478965"/>
            <a:ext cx="6406896" cy="6406896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7535164" y="1479041"/>
            <a:ext cx="6407150" cy="1629410"/>
          </a:xfrm>
          <a:custGeom>
            <a:avLst/>
            <a:gdLst/>
            <a:ahLst/>
            <a:cxnLst/>
            <a:rect l="l" t="t" r="r" b="b"/>
            <a:pathLst>
              <a:path w="6407150" h="1629410">
                <a:moveTo>
                  <a:pt x="6380733" y="0"/>
                </a:moveTo>
                <a:lnTo>
                  <a:pt x="26034" y="0"/>
                </a:lnTo>
                <a:lnTo>
                  <a:pt x="15912" y="2049"/>
                </a:lnTo>
                <a:lnTo>
                  <a:pt x="7635" y="7635"/>
                </a:lnTo>
                <a:lnTo>
                  <a:pt x="2049" y="15912"/>
                </a:lnTo>
                <a:lnTo>
                  <a:pt x="0" y="26034"/>
                </a:lnTo>
                <a:lnTo>
                  <a:pt x="0" y="1602993"/>
                </a:lnTo>
                <a:lnTo>
                  <a:pt x="2049" y="1613116"/>
                </a:lnTo>
                <a:lnTo>
                  <a:pt x="7635" y="1621393"/>
                </a:lnTo>
                <a:lnTo>
                  <a:pt x="15912" y="1626979"/>
                </a:lnTo>
                <a:lnTo>
                  <a:pt x="26034" y="1629028"/>
                </a:lnTo>
                <a:lnTo>
                  <a:pt x="6380733" y="1629028"/>
                </a:lnTo>
                <a:lnTo>
                  <a:pt x="6390856" y="1626979"/>
                </a:lnTo>
                <a:lnTo>
                  <a:pt x="6399133" y="1621393"/>
                </a:lnTo>
                <a:lnTo>
                  <a:pt x="6404719" y="1613116"/>
                </a:lnTo>
                <a:lnTo>
                  <a:pt x="6406768" y="1602993"/>
                </a:lnTo>
                <a:lnTo>
                  <a:pt x="6406768" y="26034"/>
                </a:lnTo>
                <a:lnTo>
                  <a:pt x="6404719" y="15912"/>
                </a:lnTo>
                <a:lnTo>
                  <a:pt x="6399133" y="7635"/>
                </a:lnTo>
                <a:lnTo>
                  <a:pt x="6390856" y="2049"/>
                </a:lnTo>
                <a:lnTo>
                  <a:pt x="6380733" y="0"/>
                </a:lnTo>
                <a:close/>
              </a:path>
            </a:pathLst>
          </a:custGeom>
          <a:solidFill>
            <a:srgbClr val="2525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697216" y="1623821"/>
            <a:ext cx="5834380" cy="1290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DFD5DE"/>
                </a:solidFill>
                <a:latin typeface="Verdana"/>
                <a:cs typeface="Verdana"/>
              </a:rPr>
              <a:t>Session</a:t>
            </a:r>
            <a:r>
              <a:rPr sz="1700" spc="-14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700" spc="-20" dirty="0">
                <a:solidFill>
                  <a:srgbClr val="DFD5DE"/>
                </a:solidFill>
                <a:latin typeface="Verdana"/>
                <a:cs typeface="Verdana"/>
              </a:rPr>
              <a:t>Frequency</a:t>
            </a:r>
            <a:r>
              <a:rPr sz="1700" spc="-13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700" dirty="0">
                <a:solidFill>
                  <a:srgbClr val="DFD5DE"/>
                </a:solidFill>
                <a:latin typeface="Verdana"/>
                <a:cs typeface="Verdana"/>
              </a:rPr>
              <a:t>€</a:t>
            </a:r>
            <a:r>
              <a:rPr sz="1700" spc="-13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700" spc="-10" dirty="0">
                <a:solidFill>
                  <a:srgbClr val="DFD5DE"/>
                </a:solidFill>
                <a:latin typeface="Verdana"/>
                <a:cs typeface="Verdana"/>
              </a:rPr>
              <a:t>Duration</a:t>
            </a:r>
            <a:endParaRPr sz="1700">
              <a:latin typeface="Verdana"/>
              <a:cs typeface="Verdana"/>
            </a:endParaRPr>
          </a:p>
          <a:p>
            <a:pPr marL="12700" marR="5080">
              <a:lnSpc>
                <a:spcPct val="135600"/>
              </a:lnSpc>
              <a:spcBef>
                <a:spcPts val="1330"/>
              </a:spcBef>
            </a:pPr>
            <a:r>
              <a:rPr sz="1350" spc="-55" dirty="0">
                <a:solidFill>
                  <a:srgbClr val="DFD5DE"/>
                </a:solidFill>
                <a:latin typeface="Arial MT"/>
                <a:cs typeface="Arial MT"/>
              </a:rPr>
              <a:t>We</a:t>
            </a:r>
            <a:r>
              <a:rPr sz="1350" spc="-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meticulously</a:t>
            </a:r>
            <a:r>
              <a:rPr sz="1350" spc="-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0" dirty="0">
                <a:solidFill>
                  <a:srgbClr val="DFD5DE"/>
                </a:solidFill>
                <a:latin typeface="Arial MT"/>
                <a:cs typeface="Arial MT"/>
              </a:rPr>
              <a:t>track</a:t>
            </a:r>
            <a:r>
              <a:rPr sz="1350" spc="-8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the</a:t>
            </a:r>
            <a:r>
              <a:rPr sz="1350" spc="-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70" dirty="0">
                <a:solidFill>
                  <a:srgbClr val="DFD5DE"/>
                </a:solidFill>
                <a:latin typeface="Arial MT"/>
                <a:cs typeface="Arial MT"/>
              </a:rPr>
              <a:t>number</a:t>
            </a:r>
            <a:r>
              <a:rPr sz="1350" spc="-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350" spc="-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user</a:t>
            </a:r>
            <a:r>
              <a:rPr sz="1350" spc="-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sessions</a:t>
            </a:r>
            <a:r>
              <a:rPr sz="13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350" spc="-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their</a:t>
            </a:r>
            <a:r>
              <a:rPr sz="1350" spc="-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-10" dirty="0">
                <a:solidFill>
                  <a:srgbClr val="DFD5DE"/>
                </a:solidFill>
                <a:latin typeface="Arial MT"/>
                <a:cs typeface="Arial MT"/>
              </a:rPr>
              <a:t>average </a:t>
            </a:r>
            <a:r>
              <a:rPr sz="1350" spc="70" dirty="0">
                <a:solidFill>
                  <a:srgbClr val="DFD5DE"/>
                </a:solidFill>
                <a:latin typeface="Arial MT"/>
                <a:cs typeface="Arial MT"/>
              </a:rPr>
              <a:t>duration</a:t>
            </a:r>
            <a:r>
              <a:rPr sz="13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across</a:t>
            </a:r>
            <a:r>
              <a:rPr sz="13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various</a:t>
            </a:r>
            <a:r>
              <a:rPr sz="13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0" dirty="0">
                <a:solidFill>
                  <a:srgbClr val="DFD5DE"/>
                </a:solidFill>
                <a:latin typeface="Arial MT"/>
                <a:cs typeface="Arial MT"/>
              </a:rPr>
              <a:t>applications.</a:t>
            </a:r>
            <a:r>
              <a:rPr sz="13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13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metric</a:t>
            </a:r>
            <a:r>
              <a:rPr sz="13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reveals</a:t>
            </a:r>
            <a:r>
              <a:rPr sz="13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75" dirty="0">
                <a:solidFill>
                  <a:srgbClr val="DFD5DE"/>
                </a:solidFill>
                <a:latin typeface="Arial MT"/>
                <a:cs typeface="Arial MT"/>
              </a:rPr>
              <a:t>how</a:t>
            </a:r>
            <a:r>
              <a:rPr sz="13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often</a:t>
            </a:r>
            <a:r>
              <a:rPr sz="13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-10" dirty="0">
                <a:solidFill>
                  <a:srgbClr val="DFD5DE"/>
                </a:solidFill>
                <a:latin typeface="Arial MT"/>
                <a:cs typeface="Arial MT"/>
              </a:rPr>
              <a:t>users </a:t>
            </a:r>
            <a:r>
              <a:rPr sz="1350" spc="10" dirty="0">
                <a:solidFill>
                  <a:srgbClr val="DFD5DE"/>
                </a:solidFill>
                <a:latin typeface="Arial MT"/>
                <a:cs typeface="Arial MT"/>
              </a:rPr>
              <a:t>engage</a:t>
            </a:r>
            <a:r>
              <a:rPr sz="13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3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for</a:t>
            </a:r>
            <a:r>
              <a:rPr sz="13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75" dirty="0">
                <a:solidFill>
                  <a:srgbClr val="DFD5DE"/>
                </a:solidFill>
                <a:latin typeface="Arial MT"/>
                <a:cs typeface="Arial MT"/>
              </a:rPr>
              <a:t>how</a:t>
            </a:r>
            <a:r>
              <a:rPr sz="1350" spc="-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10" dirty="0">
                <a:solidFill>
                  <a:srgbClr val="DFD5DE"/>
                </a:solidFill>
                <a:latin typeface="Arial MT"/>
                <a:cs typeface="Arial MT"/>
              </a:rPr>
              <a:t>long,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0" dirty="0">
                <a:solidFill>
                  <a:srgbClr val="DFD5DE"/>
                </a:solidFill>
                <a:latin typeface="Arial MT"/>
                <a:cs typeface="Arial MT"/>
              </a:rPr>
              <a:t>indicating</a:t>
            </a:r>
            <a:r>
              <a:rPr sz="13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10" dirty="0">
                <a:solidFill>
                  <a:srgbClr val="DFD5DE"/>
                </a:solidFill>
                <a:latin typeface="Arial MT"/>
                <a:cs typeface="Arial MT"/>
              </a:rPr>
              <a:t>overall</a:t>
            </a:r>
            <a:r>
              <a:rPr sz="13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10" dirty="0">
                <a:solidFill>
                  <a:srgbClr val="DFD5DE"/>
                </a:solidFill>
                <a:latin typeface="Arial MT"/>
                <a:cs typeface="Arial MT"/>
              </a:rPr>
              <a:t>stickiness</a:t>
            </a:r>
            <a:r>
              <a:rPr sz="13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3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0" dirty="0">
                <a:solidFill>
                  <a:srgbClr val="DFD5DE"/>
                </a:solidFill>
                <a:latin typeface="Arial MT"/>
                <a:cs typeface="Arial MT"/>
              </a:rPr>
              <a:t>app</a:t>
            </a:r>
            <a:r>
              <a:rPr sz="1350" spc="-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0" dirty="0">
                <a:solidFill>
                  <a:srgbClr val="DFD5DE"/>
                </a:solidFill>
                <a:latin typeface="Arial MT"/>
                <a:cs typeface="Arial MT"/>
              </a:rPr>
              <a:t>utility.</a:t>
            </a:r>
            <a:endParaRPr sz="1350">
              <a:latin typeface="Arial MT"/>
              <a:cs typeface="Arial MT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535164" y="3282060"/>
            <a:ext cx="6407150" cy="1629410"/>
          </a:xfrm>
          <a:custGeom>
            <a:avLst/>
            <a:gdLst/>
            <a:ahLst/>
            <a:cxnLst/>
            <a:rect l="l" t="t" r="r" b="b"/>
            <a:pathLst>
              <a:path w="6407150" h="1629410">
                <a:moveTo>
                  <a:pt x="6380733" y="0"/>
                </a:moveTo>
                <a:lnTo>
                  <a:pt x="26034" y="0"/>
                </a:lnTo>
                <a:lnTo>
                  <a:pt x="15912" y="2051"/>
                </a:lnTo>
                <a:lnTo>
                  <a:pt x="7635" y="7651"/>
                </a:lnTo>
                <a:lnTo>
                  <a:pt x="2049" y="15966"/>
                </a:lnTo>
                <a:lnTo>
                  <a:pt x="0" y="26162"/>
                </a:lnTo>
                <a:lnTo>
                  <a:pt x="0" y="1602993"/>
                </a:lnTo>
                <a:lnTo>
                  <a:pt x="2049" y="1613189"/>
                </a:lnTo>
                <a:lnTo>
                  <a:pt x="7635" y="1621504"/>
                </a:lnTo>
                <a:lnTo>
                  <a:pt x="15912" y="1627104"/>
                </a:lnTo>
                <a:lnTo>
                  <a:pt x="26034" y="1629155"/>
                </a:lnTo>
                <a:lnTo>
                  <a:pt x="6380733" y="1629155"/>
                </a:lnTo>
                <a:lnTo>
                  <a:pt x="6390856" y="1627104"/>
                </a:lnTo>
                <a:lnTo>
                  <a:pt x="6399133" y="1621504"/>
                </a:lnTo>
                <a:lnTo>
                  <a:pt x="6404719" y="1613189"/>
                </a:lnTo>
                <a:lnTo>
                  <a:pt x="6406768" y="1602993"/>
                </a:lnTo>
                <a:lnTo>
                  <a:pt x="6406768" y="26162"/>
                </a:lnTo>
                <a:lnTo>
                  <a:pt x="6404719" y="15966"/>
                </a:lnTo>
                <a:lnTo>
                  <a:pt x="6399133" y="7651"/>
                </a:lnTo>
                <a:lnTo>
                  <a:pt x="6390856" y="2051"/>
                </a:lnTo>
                <a:lnTo>
                  <a:pt x="6380733" y="0"/>
                </a:lnTo>
                <a:close/>
              </a:path>
            </a:pathLst>
          </a:custGeom>
          <a:solidFill>
            <a:srgbClr val="2525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697216" y="3427221"/>
            <a:ext cx="5645785" cy="12909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DFD5DE"/>
                </a:solidFill>
                <a:latin typeface="Verdana"/>
                <a:cs typeface="Verdana"/>
              </a:rPr>
              <a:t>Download</a:t>
            </a:r>
            <a:r>
              <a:rPr sz="1700" spc="-11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700" dirty="0">
                <a:solidFill>
                  <a:srgbClr val="DFD5DE"/>
                </a:solidFill>
                <a:latin typeface="Verdana"/>
                <a:cs typeface="Verdana"/>
              </a:rPr>
              <a:t>and</a:t>
            </a:r>
            <a:r>
              <a:rPr sz="1700" spc="-11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700" dirty="0">
                <a:solidFill>
                  <a:srgbClr val="DFD5DE"/>
                </a:solidFill>
                <a:latin typeface="Verdana"/>
                <a:cs typeface="Verdana"/>
              </a:rPr>
              <a:t>Upload</a:t>
            </a:r>
            <a:r>
              <a:rPr sz="1700" spc="-9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700" spc="-20" dirty="0">
                <a:solidFill>
                  <a:srgbClr val="DFD5DE"/>
                </a:solidFill>
                <a:latin typeface="Verdana"/>
                <a:cs typeface="Verdana"/>
              </a:rPr>
              <a:t>Bytes</a:t>
            </a:r>
            <a:endParaRPr sz="1700">
              <a:latin typeface="Verdana"/>
              <a:cs typeface="Verdana"/>
            </a:endParaRPr>
          </a:p>
          <a:p>
            <a:pPr marL="12700" marR="5080">
              <a:lnSpc>
                <a:spcPct val="135600"/>
              </a:lnSpc>
              <a:spcBef>
                <a:spcPts val="1325"/>
              </a:spcBef>
            </a:pP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Analysis</a:t>
            </a:r>
            <a:r>
              <a:rPr sz="13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0" dirty="0">
                <a:solidFill>
                  <a:srgbClr val="DFD5DE"/>
                </a:solidFill>
                <a:latin typeface="Arial MT"/>
                <a:cs typeface="Arial MT"/>
              </a:rPr>
              <a:t>of</a:t>
            </a:r>
            <a:r>
              <a:rPr sz="13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80" dirty="0">
                <a:solidFill>
                  <a:srgbClr val="DFD5DE"/>
                </a:solidFill>
                <a:latin typeface="Arial MT"/>
                <a:cs typeface="Arial MT"/>
              </a:rPr>
              <a:t>total</a:t>
            </a:r>
            <a:r>
              <a:rPr sz="13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70" dirty="0">
                <a:solidFill>
                  <a:srgbClr val="DFD5DE"/>
                </a:solidFill>
                <a:latin typeface="Arial MT"/>
                <a:cs typeface="Arial MT"/>
              </a:rPr>
              <a:t>download</a:t>
            </a:r>
            <a:r>
              <a:rPr sz="13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3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0" dirty="0">
                <a:solidFill>
                  <a:srgbClr val="DFD5DE"/>
                </a:solidFill>
                <a:latin typeface="Arial MT"/>
                <a:cs typeface="Arial MT"/>
              </a:rPr>
              <a:t>upload</a:t>
            </a:r>
            <a:r>
              <a:rPr sz="1350" spc="-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bytes</a:t>
            </a:r>
            <a:r>
              <a:rPr sz="13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45" dirty="0">
                <a:solidFill>
                  <a:srgbClr val="DFD5DE"/>
                </a:solidFill>
                <a:latin typeface="Arial MT"/>
                <a:cs typeface="Arial MT"/>
              </a:rPr>
              <a:t>provides</a:t>
            </a:r>
            <a:r>
              <a:rPr sz="1350" spc="-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insight</a:t>
            </a:r>
            <a:r>
              <a:rPr sz="13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80" dirty="0">
                <a:solidFill>
                  <a:srgbClr val="DFD5DE"/>
                </a:solidFill>
                <a:latin typeface="Arial MT"/>
                <a:cs typeface="Arial MT"/>
              </a:rPr>
              <a:t>into</a:t>
            </a:r>
            <a:r>
              <a:rPr sz="13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35" dirty="0">
                <a:solidFill>
                  <a:srgbClr val="DFD5DE"/>
                </a:solidFill>
                <a:latin typeface="Arial MT"/>
                <a:cs typeface="Arial MT"/>
              </a:rPr>
              <a:t>data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consumption</a:t>
            </a:r>
            <a:r>
              <a:rPr sz="1350" spc="-9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0" dirty="0">
                <a:solidFill>
                  <a:srgbClr val="DFD5DE"/>
                </a:solidFill>
                <a:latin typeface="Arial MT"/>
                <a:cs typeface="Arial MT"/>
              </a:rPr>
              <a:t>patterns.</a:t>
            </a:r>
            <a:r>
              <a:rPr sz="1350" spc="-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13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highlights</a:t>
            </a:r>
            <a:r>
              <a:rPr sz="1350" spc="-6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80" dirty="0">
                <a:solidFill>
                  <a:srgbClr val="DFD5DE"/>
                </a:solidFill>
                <a:latin typeface="Arial MT"/>
                <a:cs typeface="Arial MT"/>
              </a:rPr>
              <a:t>bandwidth</a:t>
            </a:r>
            <a:r>
              <a:rPr sz="1350" spc="-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45" dirty="0">
                <a:solidFill>
                  <a:srgbClr val="DFD5DE"/>
                </a:solidFill>
                <a:latin typeface="Arial MT"/>
                <a:cs typeface="Arial MT"/>
              </a:rPr>
              <a:t>demands</a:t>
            </a:r>
            <a:r>
              <a:rPr sz="1350" spc="-7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350" spc="-6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-20" dirty="0">
                <a:solidFill>
                  <a:srgbClr val="DFD5DE"/>
                </a:solidFill>
                <a:latin typeface="Arial MT"/>
                <a:cs typeface="Arial MT"/>
              </a:rPr>
              <a:t>user 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reliance</a:t>
            </a:r>
            <a:r>
              <a:rPr sz="13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on</a:t>
            </a:r>
            <a:r>
              <a:rPr sz="13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specific</a:t>
            </a:r>
            <a:r>
              <a:rPr sz="1350" spc="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0" dirty="0">
                <a:solidFill>
                  <a:srgbClr val="DFD5DE"/>
                </a:solidFill>
                <a:latin typeface="Arial MT"/>
                <a:cs typeface="Arial MT"/>
              </a:rPr>
              <a:t>data-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intensive</a:t>
            </a:r>
            <a:r>
              <a:rPr sz="13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40" dirty="0">
                <a:solidFill>
                  <a:srgbClr val="DFD5DE"/>
                </a:solidFill>
                <a:latin typeface="Arial MT"/>
                <a:cs typeface="Arial MT"/>
              </a:rPr>
              <a:t>applications.</a:t>
            </a:r>
            <a:endParaRPr sz="1350">
              <a:latin typeface="Arial MT"/>
              <a:cs typeface="Arial MT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535164" y="5085207"/>
            <a:ext cx="6407150" cy="1908175"/>
          </a:xfrm>
          <a:custGeom>
            <a:avLst/>
            <a:gdLst/>
            <a:ahLst/>
            <a:cxnLst/>
            <a:rect l="l" t="t" r="r" b="b"/>
            <a:pathLst>
              <a:path w="6407150" h="1908175">
                <a:moveTo>
                  <a:pt x="6380733" y="0"/>
                </a:moveTo>
                <a:lnTo>
                  <a:pt x="26034" y="0"/>
                </a:lnTo>
                <a:lnTo>
                  <a:pt x="15912" y="2049"/>
                </a:lnTo>
                <a:lnTo>
                  <a:pt x="7635" y="7635"/>
                </a:lnTo>
                <a:lnTo>
                  <a:pt x="2049" y="15912"/>
                </a:lnTo>
                <a:lnTo>
                  <a:pt x="0" y="26035"/>
                </a:lnTo>
                <a:lnTo>
                  <a:pt x="0" y="1881479"/>
                </a:lnTo>
                <a:lnTo>
                  <a:pt x="2049" y="1891636"/>
                </a:lnTo>
                <a:lnTo>
                  <a:pt x="7635" y="1899927"/>
                </a:lnTo>
                <a:lnTo>
                  <a:pt x="15912" y="1905516"/>
                </a:lnTo>
                <a:lnTo>
                  <a:pt x="26034" y="1907565"/>
                </a:lnTo>
                <a:lnTo>
                  <a:pt x="6380733" y="1907565"/>
                </a:lnTo>
                <a:lnTo>
                  <a:pt x="6390856" y="1905516"/>
                </a:lnTo>
                <a:lnTo>
                  <a:pt x="6399133" y="1899927"/>
                </a:lnTo>
                <a:lnTo>
                  <a:pt x="6404719" y="1891636"/>
                </a:lnTo>
                <a:lnTo>
                  <a:pt x="6406768" y="1881479"/>
                </a:lnTo>
                <a:lnTo>
                  <a:pt x="6406768" y="26035"/>
                </a:lnTo>
                <a:lnTo>
                  <a:pt x="6404719" y="15912"/>
                </a:lnTo>
                <a:lnTo>
                  <a:pt x="6399133" y="7635"/>
                </a:lnTo>
                <a:lnTo>
                  <a:pt x="6390856" y="2049"/>
                </a:lnTo>
                <a:lnTo>
                  <a:pt x="6380733" y="0"/>
                </a:lnTo>
                <a:close/>
              </a:path>
            </a:pathLst>
          </a:custGeom>
          <a:solidFill>
            <a:srgbClr val="2525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7697216" y="5230748"/>
            <a:ext cx="6082030" cy="1290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40" dirty="0">
                <a:solidFill>
                  <a:srgbClr val="DFD5DE"/>
                </a:solidFill>
                <a:latin typeface="Verdana"/>
                <a:cs typeface="Verdana"/>
              </a:rPr>
              <a:t>KMeans</a:t>
            </a:r>
            <a:r>
              <a:rPr sz="1700" spc="-17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700" dirty="0">
                <a:solidFill>
                  <a:srgbClr val="DFD5DE"/>
                </a:solidFill>
                <a:latin typeface="Verdana"/>
                <a:cs typeface="Verdana"/>
              </a:rPr>
              <a:t>Clustering</a:t>
            </a:r>
            <a:r>
              <a:rPr sz="1700" spc="-175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700" dirty="0">
                <a:solidFill>
                  <a:srgbClr val="DFD5DE"/>
                </a:solidFill>
                <a:latin typeface="Verdana"/>
                <a:cs typeface="Verdana"/>
              </a:rPr>
              <a:t>for</a:t>
            </a:r>
            <a:r>
              <a:rPr sz="1700" spc="-150" dirty="0">
                <a:solidFill>
                  <a:srgbClr val="DFD5DE"/>
                </a:solidFill>
                <a:latin typeface="Verdana"/>
                <a:cs typeface="Verdana"/>
              </a:rPr>
              <a:t> </a:t>
            </a:r>
            <a:r>
              <a:rPr sz="1700" spc="-10" dirty="0">
                <a:solidFill>
                  <a:srgbClr val="DFD5DE"/>
                </a:solidFill>
                <a:latin typeface="Verdana"/>
                <a:cs typeface="Verdana"/>
              </a:rPr>
              <a:t>Segmentation</a:t>
            </a:r>
            <a:endParaRPr sz="1700">
              <a:latin typeface="Verdana"/>
              <a:cs typeface="Verdana"/>
            </a:endParaRPr>
          </a:p>
          <a:p>
            <a:pPr marL="12700" marR="5080">
              <a:lnSpc>
                <a:spcPct val="135600"/>
              </a:lnSpc>
              <a:spcBef>
                <a:spcPts val="1330"/>
              </a:spcBef>
            </a:pP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To</a:t>
            </a:r>
            <a:r>
              <a:rPr sz="13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segment</a:t>
            </a:r>
            <a:r>
              <a:rPr sz="1350" spc="-4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10" dirty="0">
                <a:solidFill>
                  <a:srgbClr val="DFD5DE"/>
                </a:solidFill>
                <a:latin typeface="Arial MT"/>
                <a:cs typeface="Arial MT"/>
              </a:rPr>
              <a:t>users</a:t>
            </a:r>
            <a:r>
              <a:rPr sz="13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85" dirty="0">
                <a:solidFill>
                  <a:srgbClr val="DFD5DE"/>
                </a:solidFill>
                <a:latin typeface="Arial MT"/>
                <a:cs typeface="Arial MT"/>
              </a:rPr>
              <a:t>into</a:t>
            </a:r>
            <a:r>
              <a:rPr sz="1350" spc="-3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meaningful</a:t>
            </a:r>
            <a:r>
              <a:rPr sz="13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groups</a:t>
            </a:r>
            <a:r>
              <a:rPr sz="13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based</a:t>
            </a:r>
            <a:r>
              <a:rPr sz="13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on</a:t>
            </a:r>
            <a:r>
              <a:rPr sz="1350" spc="-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70" dirty="0">
                <a:solidFill>
                  <a:srgbClr val="DFD5DE"/>
                </a:solidFill>
                <a:latin typeface="Arial MT"/>
                <a:cs typeface="Arial MT"/>
              </a:rPr>
              <a:t>their</a:t>
            </a:r>
            <a:r>
              <a:rPr sz="1350" spc="-2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behavior,</a:t>
            </a:r>
            <a:r>
              <a:rPr sz="13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0" dirty="0">
                <a:solidFill>
                  <a:srgbClr val="DFD5DE"/>
                </a:solidFill>
                <a:latin typeface="Arial MT"/>
                <a:cs typeface="Arial MT"/>
              </a:rPr>
              <a:t>we</a:t>
            </a:r>
            <a:r>
              <a:rPr sz="1350" spc="-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45" dirty="0">
                <a:solidFill>
                  <a:srgbClr val="DFD5DE"/>
                </a:solidFill>
                <a:latin typeface="Arial MT"/>
                <a:cs typeface="Arial MT"/>
              </a:rPr>
              <a:t>apply </a:t>
            </a:r>
            <a:r>
              <a:rPr sz="1350" spc="-10" dirty="0">
                <a:solidFill>
                  <a:srgbClr val="DFD5DE"/>
                </a:solidFill>
                <a:latin typeface="Arial MT"/>
                <a:cs typeface="Arial MT"/>
              </a:rPr>
              <a:t>KMeans</a:t>
            </a:r>
            <a:r>
              <a:rPr sz="13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clustering.</a:t>
            </a:r>
            <a:r>
              <a:rPr sz="13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This</a:t>
            </a:r>
            <a:r>
              <a:rPr sz="1350" spc="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powerful</a:t>
            </a:r>
            <a:r>
              <a:rPr sz="1350" spc="-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technique</a:t>
            </a:r>
            <a:r>
              <a:rPr sz="1350" spc="1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dirty="0">
                <a:solidFill>
                  <a:srgbClr val="DFD5DE"/>
                </a:solidFill>
                <a:latin typeface="Arial MT"/>
                <a:cs typeface="Arial MT"/>
              </a:rPr>
              <a:t>helps</a:t>
            </a:r>
            <a:r>
              <a:rPr sz="1350" spc="2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0" dirty="0">
                <a:solidFill>
                  <a:srgbClr val="DFD5DE"/>
                </a:solidFill>
                <a:latin typeface="Arial MT"/>
                <a:cs typeface="Arial MT"/>
              </a:rPr>
              <a:t>identify</a:t>
            </a:r>
            <a:r>
              <a:rPr sz="1350" spc="1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5" dirty="0">
                <a:solidFill>
                  <a:srgbClr val="DFD5DE"/>
                </a:solidFill>
                <a:latin typeface="Arial MT"/>
                <a:cs typeface="Arial MT"/>
              </a:rPr>
              <a:t>distinct</a:t>
            </a:r>
            <a:r>
              <a:rPr sz="1350" spc="3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-20" dirty="0">
                <a:solidFill>
                  <a:srgbClr val="DFD5DE"/>
                </a:solidFill>
                <a:latin typeface="Arial MT"/>
                <a:cs typeface="Arial MT"/>
              </a:rPr>
              <a:t>user 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personas,</a:t>
            </a:r>
            <a:r>
              <a:rPr sz="13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0" dirty="0">
                <a:solidFill>
                  <a:srgbClr val="DFD5DE"/>
                </a:solidFill>
                <a:latin typeface="Arial MT"/>
                <a:cs typeface="Arial MT"/>
              </a:rPr>
              <a:t>enabling</a:t>
            </a:r>
            <a:r>
              <a:rPr sz="13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targeted</a:t>
            </a:r>
            <a:r>
              <a:rPr sz="1350" spc="-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service</a:t>
            </a:r>
            <a:r>
              <a:rPr sz="1350" spc="-5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20" dirty="0">
                <a:solidFill>
                  <a:srgbClr val="DFD5DE"/>
                </a:solidFill>
                <a:latin typeface="Arial MT"/>
                <a:cs typeface="Arial MT"/>
              </a:rPr>
              <a:t>offerings</a:t>
            </a:r>
            <a:r>
              <a:rPr sz="1350" spc="-70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55" dirty="0">
                <a:solidFill>
                  <a:srgbClr val="DFD5DE"/>
                </a:solidFill>
                <a:latin typeface="Arial MT"/>
                <a:cs typeface="Arial MT"/>
              </a:rPr>
              <a:t>and</a:t>
            </a:r>
            <a:r>
              <a:rPr sz="1350" spc="-4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60" dirty="0">
                <a:solidFill>
                  <a:srgbClr val="DFD5DE"/>
                </a:solidFill>
                <a:latin typeface="Arial MT"/>
                <a:cs typeface="Arial MT"/>
              </a:rPr>
              <a:t>marketing</a:t>
            </a:r>
            <a:r>
              <a:rPr sz="1350" spc="-55" dirty="0">
                <a:solidFill>
                  <a:srgbClr val="DFD5DE"/>
                </a:solidFill>
                <a:latin typeface="Arial MT"/>
                <a:cs typeface="Arial MT"/>
              </a:rPr>
              <a:t> </a:t>
            </a:r>
            <a:r>
              <a:rPr sz="1350" spc="-10" dirty="0">
                <a:solidFill>
                  <a:srgbClr val="DFD5DE"/>
                </a:solidFill>
                <a:latin typeface="Arial MT"/>
                <a:cs typeface="Arial MT"/>
              </a:rPr>
              <a:t>strategies.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914771" y="1642745"/>
            <a:ext cx="8647430" cy="6518275"/>
            <a:chOff x="5914771" y="1642745"/>
            <a:chExt cx="8647430" cy="65182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14771" y="1642745"/>
              <a:ext cx="8039989" cy="648649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4090269" y="7655128"/>
              <a:ext cx="440055" cy="474345"/>
            </a:xfrm>
            <a:custGeom>
              <a:avLst/>
              <a:gdLst/>
              <a:ahLst/>
              <a:cxnLst/>
              <a:rect l="l" t="t" r="r" b="b"/>
              <a:pathLst>
                <a:path w="440055" h="474345">
                  <a:moveTo>
                    <a:pt x="366521" y="0"/>
                  </a:moveTo>
                  <a:lnTo>
                    <a:pt x="73405" y="0"/>
                  </a:lnTo>
                  <a:lnTo>
                    <a:pt x="44844" y="5758"/>
                  </a:lnTo>
                  <a:lnTo>
                    <a:pt x="21510" y="21461"/>
                  </a:lnTo>
                  <a:lnTo>
                    <a:pt x="5772" y="44753"/>
                  </a:lnTo>
                  <a:lnTo>
                    <a:pt x="0" y="73279"/>
                  </a:lnTo>
                  <a:lnTo>
                    <a:pt x="0" y="400824"/>
                  </a:lnTo>
                  <a:lnTo>
                    <a:pt x="5772" y="429350"/>
                  </a:lnTo>
                  <a:lnTo>
                    <a:pt x="21510" y="452645"/>
                  </a:lnTo>
                  <a:lnTo>
                    <a:pt x="44844" y="468350"/>
                  </a:lnTo>
                  <a:lnTo>
                    <a:pt x="73405" y="474110"/>
                  </a:lnTo>
                  <a:lnTo>
                    <a:pt x="366521" y="474110"/>
                  </a:lnTo>
                  <a:lnTo>
                    <a:pt x="395009" y="468350"/>
                  </a:lnTo>
                  <a:lnTo>
                    <a:pt x="418306" y="452645"/>
                  </a:lnTo>
                  <a:lnTo>
                    <a:pt x="434030" y="429350"/>
                  </a:lnTo>
                  <a:lnTo>
                    <a:pt x="439800" y="400824"/>
                  </a:lnTo>
                  <a:lnTo>
                    <a:pt x="439800" y="73279"/>
                  </a:lnTo>
                  <a:lnTo>
                    <a:pt x="434030" y="44753"/>
                  </a:lnTo>
                  <a:lnTo>
                    <a:pt x="418306" y="21461"/>
                  </a:lnTo>
                  <a:lnTo>
                    <a:pt x="395009" y="5758"/>
                  </a:lnTo>
                  <a:lnTo>
                    <a:pt x="36652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90269" y="7655128"/>
              <a:ext cx="440055" cy="474345"/>
            </a:xfrm>
            <a:custGeom>
              <a:avLst/>
              <a:gdLst/>
              <a:ahLst/>
              <a:cxnLst/>
              <a:rect l="l" t="t" r="r" b="b"/>
              <a:pathLst>
                <a:path w="440055" h="474345">
                  <a:moveTo>
                    <a:pt x="0" y="73279"/>
                  </a:moveTo>
                  <a:lnTo>
                    <a:pt x="5772" y="44753"/>
                  </a:lnTo>
                  <a:lnTo>
                    <a:pt x="21510" y="21461"/>
                  </a:lnTo>
                  <a:lnTo>
                    <a:pt x="44844" y="5758"/>
                  </a:lnTo>
                  <a:lnTo>
                    <a:pt x="73405" y="0"/>
                  </a:lnTo>
                  <a:lnTo>
                    <a:pt x="366521" y="0"/>
                  </a:lnTo>
                  <a:lnTo>
                    <a:pt x="395009" y="5758"/>
                  </a:lnTo>
                  <a:lnTo>
                    <a:pt x="418306" y="21461"/>
                  </a:lnTo>
                  <a:lnTo>
                    <a:pt x="434030" y="44753"/>
                  </a:lnTo>
                  <a:lnTo>
                    <a:pt x="439800" y="73279"/>
                  </a:lnTo>
                  <a:lnTo>
                    <a:pt x="439800" y="400824"/>
                  </a:lnTo>
                  <a:lnTo>
                    <a:pt x="434030" y="429350"/>
                  </a:lnTo>
                  <a:lnTo>
                    <a:pt x="418306" y="452645"/>
                  </a:lnTo>
                  <a:lnTo>
                    <a:pt x="395009" y="468350"/>
                  </a:lnTo>
                  <a:lnTo>
                    <a:pt x="366521" y="474110"/>
                  </a:lnTo>
                  <a:lnTo>
                    <a:pt x="73405" y="474110"/>
                  </a:lnTo>
                  <a:lnTo>
                    <a:pt x="44844" y="468350"/>
                  </a:lnTo>
                  <a:lnTo>
                    <a:pt x="21510" y="452645"/>
                  </a:lnTo>
                  <a:lnTo>
                    <a:pt x="5772" y="429350"/>
                  </a:lnTo>
                  <a:lnTo>
                    <a:pt x="0" y="400824"/>
                  </a:lnTo>
                  <a:lnTo>
                    <a:pt x="0" y="7327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3954887" y="7655128"/>
              <a:ext cx="575310" cy="474345"/>
            </a:xfrm>
            <a:custGeom>
              <a:avLst/>
              <a:gdLst/>
              <a:ahLst/>
              <a:cxnLst/>
              <a:rect l="l" t="t" r="r" b="b"/>
              <a:pathLst>
                <a:path w="575309" h="474345">
                  <a:moveTo>
                    <a:pt x="496189" y="0"/>
                  </a:moveTo>
                  <a:lnTo>
                    <a:pt x="78994" y="0"/>
                  </a:lnTo>
                  <a:lnTo>
                    <a:pt x="48220" y="6208"/>
                  </a:lnTo>
                  <a:lnTo>
                    <a:pt x="23114" y="23140"/>
                  </a:lnTo>
                  <a:lnTo>
                    <a:pt x="6199" y="48257"/>
                  </a:lnTo>
                  <a:lnTo>
                    <a:pt x="0" y="79019"/>
                  </a:lnTo>
                  <a:lnTo>
                    <a:pt x="0" y="395084"/>
                  </a:lnTo>
                  <a:lnTo>
                    <a:pt x="6199" y="425846"/>
                  </a:lnTo>
                  <a:lnTo>
                    <a:pt x="23113" y="450965"/>
                  </a:lnTo>
                  <a:lnTo>
                    <a:pt x="48220" y="467900"/>
                  </a:lnTo>
                  <a:lnTo>
                    <a:pt x="78994" y="474110"/>
                  </a:lnTo>
                  <a:lnTo>
                    <a:pt x="496189" y="474110"/>
                  </a:lnTo>
                  <a:lnTo>
                    <a:pt x="526909" y="467900"/>
                  </a:lnTo>
                  <a:lnTo>
                    <a:pt x="552021" y="450965"/>
                  </a:lnTo>
                  <a:lnTo>
                    <a:pt x="568965" y="425846"/>
                  </a:lnTo>
                  <a:lnTo>
                    <a:pt x="575182" y="395084"/>
                  </a:lnTo>
                  <a:lnTo>
                    <a:pt x="575182" y="79019"/>
                  </a:lnTo>
                  <a:lnTo>
                    <a:pt x="568965" y="48257"/>
                  </a:lnTo>
                  <a:lnTo>
                    <a:pt x="552021" y="23140"/>
                  </a:lnTo>
                  <a:lnTo>
                    <a:pt x="526909" y="6208"/>
                  </a:lnTo>
                  <a:lnTo>
                    <a:pt x="49618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3954887" y="7655128"/>
              <a:ext cx="575310" cy="474345"/>
            </a:xfrm>
            <a:custGeom>
              <a:avLst/>
              <a:gdLst/>
              <a:ahLst/>
              <a:cxnLst/>
              <a:rect l="l" t="t" r="r" b="b"/>
              <a:pathLst>
                <a:path w="575309" h="474345">
                  <a:moveTo>
                    <a:pt x="0" y="79019"/>
                  </a:moveTo>
                  <a:lnTo>
                    <a:pt x="6199" y="48257"/>
                  </a:lnTo>
                  <a:lnTo>
                    <a:pt x="23114" y="23140"/>
                  </a:lnTo>
                  <a:lnTo>
                    <a:pt x="48220" y="6208"/>
                  </a:lnTo>
                  <a:lnTo>
                    <a:pt x="78994" y="0"/>
                  </a:lnTo>
                  <a:lnTo>
                    <a:pt x="496189" y="0"/>
                  </a:lnTo>
                  <a:lnTo>
                    <a:pt x="526909" y="6208"/>
                  </a:lnTo>
                  <a:lnTo>
                    <a:pt x="552021" y="23140"/>
                  </a:lnTo>
                  <a:lnTo>
                    <a:pt x="568965" y="48257"/>
                  </a:lnTo>
                  <a:lnTo>
                    <a:pt x="575182" y="79019"/>
                  </a:lnTo>
                  <a:lnTo>
                    <a:pt x="575182" y="395084"/>
                  </a:lnTo>
                  <a:lnTo>
                    <a:pt x="568965" y="425846"/>
                  </a:lnTo>
                  <a:lnTo>
                    <a:pt x="552021" y="450965"/>
                  </a:lnTo>
                  <a:lnTo>
                    <a:pt x="526909" y="467900"/>
                  </a:lnTo>
                  <a:lnTo>
                    <a:pt x="496189" y="474110"/>
                  </a:lnTo>
                  <a:lnTo>
                    <a:pt x="78994" y="474110"/>
                  </a:lnTo>
                  <a:lnTo>
                    <a:pt x="48220" y="467900"/>
                  </a:lnTo>
                  <a:lnTo>
                    <a:pt x="23113" y="450965"/>
                  </a:lnTo>
                  <a:lnTo>
                    <a:pt x="6199" y="425846"/>
                  </a:lnTo>
                  <a:lnTo>
                    <a:pt x="0" y="395084"/>
                  </a:lnTo>
                  <a:lnTo>
                    <a:pt x="0" y="79019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535025" y="351789"/>
            <a:ext cx="4333240" cy="4298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50" dirty="0"/>
              <a:t>User</a:t>
            </a:r>
            <a:r>
              <a:rPr sz="2650" spc="-180" dirty="0"/>
              <a:t> </a:t>
            </a:r>
            <a:r>
              <a:rPr sz="2650" spc="-20" dirty="0"/>
              <a:t>Engagement</a:t>
            </a:r>
            <a:r>
              <a:rPr sz="2650" spc="-170" dirty="0"/>
              <a:t> </a:t>
            </a:r>
            <a:r>
              <a:rPr sz="2650" spc="-10" dirty="0"/>
              <a:t>Metrics</a:t>
            </a:r>
            <a:endParaRPr sz="2650"/>
          </a:p>
        </p:txBody>
      </p:sp>
      <p:sp>
        <p:nvSpPr>
          <p:cNvPr id="9" name="object 9"/>
          <p:cNvSpPr txBox="1"/>
          <p:nvPr/>
        </p:nvSpPr>
        <p:spPr>
          <a:xfrm>
            <a:off x="535025" y="984580"/>
            <a:ext cx="7616190" cy="4305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650" dirty="0">
                <a:solidFill>
                  <a:srgbClr val="96B8FF"/>
                </a:solidFill>
                <a:latin typeface="Verdana"/>
                <a:cs typeface="Verdana"/>
              </a:rPr>
              <a:t>Distribution</a:t>
            </a:r>
            <a:r>
              <a:rPr sz="2650" spc="-23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650" spc="-50" dirty="0">
                <a:solidFill>
                  <a:srgbClr val="96B8FF"/>
                </a:solidFill>
                <a:latin typeface="Verdana"/>
                <a:cs typeface="Verdana"/>
              </a:rPr>
              <a:t>Analysis</a:t>
            </a:r>
            <a:r>
              <a:rPr sz="2650" spc="-20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650" spc="-390" dirty="0">
                <a:solidFill>
                  <a:srgbClr val="96B8FF"/>
                </a:solidFill>
                <a:latin typeface="Verdana"/>
                <a:cs typeface="Verdana"/>
              </a:rPr>
              <a:t>–</a:t>
            </a:r>
            <a:r>
              <a:rPr sz="2650" spc="-204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96B8FF"/>
                </a:solidFill>
                <a:latin typeface="Verdana"/>
                <a:cs typeface="Verdana"/>
              </a:rPr>
              <a:t>Histograms</a:t>
            </a:r>
            <a:r>
              <a:rPr sz="2650" spc="-235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96B8FF"/>
                </a:solidFill>
                <a:latin typeface="Verdana"/>
                <a:cs typeface="Verdana"/>
              </a:rPr>
              <a:t>€</a:t>
            </a:r>
            <a:r>
              <a:rPr sz="2650" spc="-20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650" spc="-60" dirty="0">
                <a:solidFill>
                  <a:srgbClr val="96B8FF"/>
                </a:solidFill>
                <a:latin typeface="Verdana"/>
                <a:cs typeface="Verdana"/>
              </a:rPr>
              <a:t>Pair</a:t>
            </a:r>
            <a:r>
              <a:rPr sz="2650" spc="-200" dirty="0">
                <a:solidFill>
                  <a:srgbClr val="96B8FF"/>
                </a:solidFill>
                <a:latin typeface="Verdana"/>
                <a:cs typeface="Verdana"/>
              </a:rPr>
              <a:t> </a:t>
            </a:r>
            <a:r>
              <a:rPr sz="2650" spc="-10" dirty="0">
                <a:solidFill>
                  <a:srgbClr val="96B8FF"/>
                </a:solidFill>
                <a:latin typeface="Verdana"/>
                <a:cs typeface="Verdana"/>
              </a:rPr>
              <a:t>Plots</a:t>
            </a:r>
            <a:endParaRPr sz="2650">
              <a:latin typeface="Verdana"/>
              <a:cs typeface="Verdan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7687" y="1796669"/>
            <a:ext cx="5200015" cy="37898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6B8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968</Words>
  <Application>Microsoft Office PowerPoint</Application>
  <PresentationFormat>Custom</PresentationFormat>
  <Paragraphs>87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Arial MT</vt:lpstr>
      <vt:lpstr>Verdana</vt:lpstr>
      <vt:lpstr>Office Theme</vt:lpstr>
      <vt:lpstr>PowerPoint Presentation</vt:lpstr>
      <vt:lpstr>Strategic Business Objectives</vt:lpstr>
      <vt:lpstr>Comprehensive Dataset Overview</vt:lpstr>
      <vt:lpstr>Navigating Dataset Challenges</vt:lpstr>
      <vt:lpstr>Navigating Dataset Challenges</vt:lpstr>
      <vt:lpstr>User Overview: Top 10 Handsets</vt:lpstr>
      <vt:lpstr>User Overview: Top 10 Handsets</vt:lpstr>
      <vt:lpstr>Deep Dive into User Engagement Metrics</vt:lpstr>
      <vt:lpstr>User Engagement Metrics</vt:lpstr>
      <vt:lpstr>Based on the Elbow Method, 3 clusters is the optimal choice for this dataset.</vt:lpstr>
      <vt:lpstr>PowerPoint Presentation</vt:lpstr>
      <vt:lpstr>PowerPoint Presentation</vt:lpstr>
      <vt:lpstr>Top 10 Highly Engaged Users</vt:lpstr>
      <vt:lpstr>EXPORT TO MYSQL</vt:lpstr>
      <vt:lpstr>EXPORT TO MYSQL</vt:lpstr>
      <vt:lpstr>Conclusion: Analysis Summary € Next Steps</vt:lpstr>
      <vt:lpstr>Črowth Potential of the Company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DEEPA</dc:creator>
  <cp:lastModifiedBy>deepika.pathak16@outlook.com</cp:lastModifiedBy>
  <cp:revision>1</cp:revision>
  <dcterms:created xsi:type="dcterms:W3CDTF">2025-06-30T20:56:39Z</dcterms:created>
  <dcterms:modified xsi:type="dcterms:W3CDTF">2025-06-30T21:05:41Z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2025-07-01T00:00:00Z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2025-06-30T00:00:00Z</vt:filetime>
  </property>
  <property fmtid="{D5CDD505-2E9C-101B-9397-08002B2CF9AE}" pid="5" name="Producer">
    <vt:lpwstr>Microsoft® PowerPoint® 2021</vt:lpwstr>
  </property>
</Properties>
</file>